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7.xml" ContentType="application/vnd.openxmlformats-officedocument.theme+xml"/>
  <Override PartName="/ppt/theme/themeOverride7.xml" ContentType="application/vnd.openxmlformats-officedocument.themeOverrid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31" r:id="rId3"/>
    <p:sldMasterId id="2147483762" r:id="rId4"/>
    <p:sldMasterId id="2147483793" r:id="rId5"/>
    <p:sldMasterId id="2147483824" r:id="rId6"/>
    <p:sldMasterId id="2147483855" r:id="rId7"/>
  </p:sldMasterIdLst>
  <p:notesMasterIdLst>
    <p:notesMasterId r:id="rId74"/>
  </p:notesMasterIdLst>
  <p:handoutMasterIdLst>
    <p:handoutMasterId r:id="rId75"/>
  </p:handoutMasterIdLst>
  <p:sldIdLst>
    <p:sldId id="281" r:id="rId8"/>
    <p:sldId id="405" r:id="rId9"/>
    <p:sldId id="430" r:id="rId10"/>
    <p:sldId id="636" r:id="rId11"/>
    <p:sldId id="558" r:id="rId12"/>
    <p:sldId id="512" r:id="rId13"/>
    <p:sldId id="515" r:id="rId14"/>
    <p:sldId id="513" r:id="rId15"/>
    <p:sldId id="559" r:id="rId16"/>
    <p:sldId id="516" r:id="rId17"/>
    <p:sldId id="517" r:id="rId18"/>
    <p:sldId id="560" r:id="rId19"/>
    <p:sldId id="565" r:id="rId20"/>
    <p:sldId id="638" r:id="rId21"/>
    <p:sldId id="566" r:id="rId22"/>
    <p:sldId id="567" r:id="rId23"/>
    <p:sldId id="639" r:id="rId24"/>
    <p:sldId id="568" r:id="rId25"/>
    <p:sldId id="569" r:id="rId26"/>
    <p:sldId id="640" r:id="rId27"/>
    <p:sldId id="604" r:id="rId28"/>
    <p:sldId id="605" r:id="rId29"/>
    <p:sldId id="642" r:id="rId30"/>
    <p:sldId id="584" r:id="rId31"/>
    <p:sldId id="585" r:id="rId32"/>
    <p:sldId id="588" r:id="rId33"/>
    <p:sldId id="589" r:id="rId34"/>
    <p:sldId id="590" r:id="rId35"/>
    <p:sldId id="591" r:id="rId36"/>
    <p:sldId id="592" r:id="rId37"/>
    <p:sldId id="593" r:id="rId38"/>
    <p:sldId id="586" r:id="rId39"/>
    <p:sldId id="587" r:id="rId40"/>
    <p:sldId id="594" r:id="rId41"/>
    <p:sldId id="595" r:id="rId42"/>
    <p:sldId id="596" r:id="rId43"/>
    <p:sldId id="597" r:id="rId44"/>
    <p:sldId id="598" r:id="rId45"/>
    <p:sldId id="599" r:id="rId46"/>
    <p:sldId id="600" r:id="rId47"/>
    <p:sldId id="601" r:id="rId48"/>
    <p:sldId id="602" r:id="rId49"/>
    <p:sldId id="603" r:id="rId50"/>
    <p:sldId id="606" r:id="rId51"/>
    <p:sldId id="607" r:id="rId52"/>
    <p:sldId id="608" r:id="rId53"/>
    <p:sldId id="609" r:id="rId54"/>
    <p:sldId id="610" r:id="rId55"/>
    <p:sldId id="611" r:id="rId56"/>
    <p:sldId id="644" r:id="rId57"/>
    <p:sldId id="645" r:id="rId58"/>
    <p:sldId id="646" r:id="rId59"/>
    <p:sldId id="647" r:id="rId60"/>
    <p:sldId id="648" r:id="rId61"/>
    <p:sldId id="649" r:id="rId62"/>
    <p:sldId id="650" r:id="rId63"/>
    <p:sldId id="651" r:id="rId64"/>
    <p:sldId id="652" r:id="rId65"/>
    <p:sldId id="653" r:id="rId66"/>
    <p:sldId id="654" r:id="rId67"/>
    <p:sldId id="655" r:id="rId68"/>
    <p:sldId id="656" r:id="rId69"/>
    <p:sldId id="446" r:id="rId70"/>
    <p:sldId id="583" r:id="rId71"/>
    <p:sldId id="657" r:id="rId72"/>
    <p:sldId id="510" r:id="rId7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815A2-8B53-4E29-B390-9D9A5638BE2A}">
          <p14:sldIdLst>
            <p14:sldId id="281"/>
            <p14:sldId id="405"/>
            <p14:sldId id="430"/>
            <p14:sldId id="636"/>
            <p14:sldId id="558"/>
            <p14:sldId id="512"/>
            <p14:sldId id="515"/>
            <p14:sldId id="513"/>
            <p14:sldId id="559"/>
            <p14:sldId id="516"/>
            <p14:sldId id="517"/>
            <p14:sldId id="560"/>
            <p14:sldId id="565"/>
            <p14:sldId id="638"/>
            <p14:sldId id="566"/>
            <p14:sldId id="567"/>
            <p14:sldId id="639"/>
            <p14:sldId id="568"/>
            <p14:sldId id="569"/>
            <p14:sldId id="640"/>
            <p14:sldId id="604"/>
            <p14:sldId id="605"/>
            <p14:sldId id="642"/>
            <p14:sldId id="584"/>
            <p14:sldId id="585"/>
            <p14:sldId id="588"/>
            <p14:sldId id="589"/>
            <p14:sldId id="590"/>
            <p14:sldId id="591"/>
            <p14:sldId id="592"/>
            <p14:sldId id="593"/>
            <p14:sldId id="586"/>
            <p14:sldId id="587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6"/>
            <p14:sldId id="607"/>
            <p14:sldId id="608"/>
            <p14:sldId id="609"/>
            <p14:sldId id="610"/>
            <p14:sldId id="611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446"/>
            <p14:sldId id="583"/>
            <p14:sldId id="657"/>
            <p14:sldId id="5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840A4D"/>
    <a:srgbClr val="660033"/>
    <a:srgbClr val="CBD5F4"/>
    <a:srgbClr val="CBD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6703" autoAdjust="0"/>
  </p:normalViewPr>
  <p:slideViewPr>
    <p:cSldViewPr>
      <p:cViewPr>
        <p:scale>
          <a:sx n="100" d="100"/>
          <a:sy n="100" d="100"/>
        </p:scale>
        <p:origin x="5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C2CC7-AB83-4C38-8222-1A6ECE98CBC5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F0CB3-A339-478F-90AC-2CE7772BA8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81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E87D08-0E7C-45A9-96A7-0C6EF09DDF55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263F87-A4E8-479D-9D2D-13F1C7C589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8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69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07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Y background master page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2954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3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0960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905000"/>
            <a:ext cx="4041775" cy="60960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9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3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3352800"/>
            <a:ext cx="2743200" cy="2895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981200"/>
            <a:ext cx="5111750" cy="42672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362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V="1">
            <a:off x="-19050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01980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4801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C9096-D528-4055-8A01-52D579E4BE2F}" type="datetimeFigureOut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4917E-505F-4F36-9C1D-F00283E1D627}" type="slidenum">
              <a:rPr lang="en-US" smtClean="0">
                <a:solidFill>
                  <a:srgbClr val="FFFFFF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533400"/>
          </a:xfrm>
        </p:spPr>
        <p:txBody>
          <a:bodyPr/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26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5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29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24" Type="http://schemas.openxmlformats.org/officeDocument/2006/relationships/slideLayout" Target="../slideLayouts/slideLayout19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slideLayout" Target="../slideLayouts/slideLayout189.xml"/><Relationship Id="rId28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slideLayout" Target="../slideLayouts/slideLayout188.xml"/><Relationship Id="rId27" Type="http://schemas.openxmlformats.org/officeDocument/2006/relationships/slideLayout" Target="../slideLayouts/slideLayout193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0" r:id="rId18"/>
    <p:sldLayoutId id="2147483691" r:id="rId19"/>
    <p:sldLayoutId id="2147483692" r:id="rId20"/>
    <p:sldLayoutId id="2147483696" r:id="rId21"/>
    <p:sldLayoutId id="2147483886" r:id="rId22"/>
    <p:sldLayoutId id="2147483887" r:id="rId2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6" r:id="rId25"/>
    <p:sldLayoutId id="2147483728" r:id="rId26"/>
    <p:sldLayoutId id="2147483729" r:id="rId27"/>
    <p:sldLayoutId id="2147483730" r:id="rId2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7" r:id="rId25"/>
    <p:sldLayoutId id="2147483758" r:id="rId26"/>
    <p:sldLayoutId id="2147483759" r:id="rId27"/>
    <p:sldLayoutId id="2147483760" r:id="rId28"/>
    <p:sldLayoutId id="2147483761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90" r:id="rId27"/>
    <p:sldLayoutId id="2147483791" r:id="rId28"/>
    <p:sldLayoutId id="2147483792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2" r:id="rId26"/>
    <p:sldLayoutId id="2147483853" r:id="rId27"/>
    <p:sldLayoutId id="2147483854" r:id="rId2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4EF97-8292-4A37-87BD-7EF5BDA2E0AE}" type="datetime1">
              <a:rPr lang="en-US" smtClean="0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11/18/2015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shade val="90000"/>
                  </a:srgbClr>
                </a:solidFill>
              </a:rPr>
              <a:t>Achieve More</a:t>
            </a:r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7772CB-F5FE-473B-9CF5-7807F58012E9}" type="slidenum">
              <a:rPr lang="en-US">
                <a:solidFill>
                  <a:srgbClr val="FFFFFF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shade val="90000"/>
                </a:srgbClr>
              </a:solidFill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4290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04800" y="228600"/>
            <a:ext cx="3125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10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879" r:id="rId24"/>
    <p:sldLayoutId id="2147483880" r:id="rId25"/>
    <p:sldLayoutId id="2147483881" r:id="rId26"/>
    <p:sldLayoutId id="2147483883" r:id="rId27"/>
    <p:sldLayoutId id="2147483884" r:id="rId28"/>
    <p:sldLayoutId id="2147483885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95000"/>
        <a:buFont typeface="Wingdings 2" pitchFamily="18" charset="2"/>
        <a:buChar char=""/>
        <a:defRPr sz="26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FCD1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 2" pitchFamily="18" charset="2"/>
        <a:buChar char="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fi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85875" y="457200"/>
            <a:ext cx="7407275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8C09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2015 Federal Tax Updates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447800" y="1981200"/>
            <a:ext cx="6324600" cy="4419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  <a:latin typeface="Calibri"/>
                <a:cs typeface="Calibri"/>
              </a:rPr>
              <a:t>Presented To:</a:t>
            </a:r>
          </a:p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  <a:latin typeface="Calibri"/>
                <a:cs typeface="Calibri"/>
              </a:rPr>
              <a:t>Delaware Tax Institute</a:t>
            </a:r>
          </a:p>
          <a:p>
            <a:pPr>
              <a:buNone/>
            </a:pPr>
            <a:r>
              <a:rPr lang="en-US" dirty="0" smtClean="0">
                <a:solidFill>
                  <a:srgbClr val="080808"/>
                </a:solidFill>
                <a:latin typeface="Calibri"/>
                <a:cs typeface="Calibri"/>
              </a:rPr>
              <a:t>November 20, 2015</a:t>
            </a:r>
          </a:p>
          <a:p>
            <a:pPr>
              <a:buNone/>
            </a:pPr>
            <a:endParaRPr lang="en-US" i="1" dirty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i="1" dirty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i="1" dirty="0" smtClean="0">
                <a:solidFill>
                  <a:srgbClr val="080808"/>
                </a:solidFill>
                <a:latin typeface="Calibri"/>
                <a:cs typeface="Calibri"/>
              </a:rPr>
              <a:t>Presented by</a:t>
            </a:r>
            <a:endParaRPr lang="en-US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2100" dirty="0" smtClean="0">
                <a:solidFill>
                  <a:srgbClr val="080808"/>
                </a:solidFill>
                <a:latin typeface="Calibri"/>
                <a:cs typeface="Calibri"/>
              </a:rPr>
              <a:t>Stephanie Chapman, CPA</a:t>
            </a:r>
            <a:endParaRPr lang="en-US" sz="2100" dirty="0" smtClean="0">
              <a:solidFill>
                <a:srgbClr val="080808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/>
              </a:rPr>
              <a:t>Manager, Corporate and International Services</a:t>
            </a:r>
          </a:p>
          <a:p>
            <a:pPr>
              <a:buNone/>
            </a:pPr>
            <a:r>
              <a:rPr lang="en-US" sz="2100" dirty="0" smtClean="0">
                <a:solidFill>
                  <a:srgbClr val="080808"/>
                </a:solidFill>
                <a:latin typeface="Calibri"/>
                <a:cs typeface="Calibri"/>
              </a:rPr>
              <a:t>Belfint, Lyons &amp; Shuman CPAs</a:t>
            </a:r>
          </a:p>
          <a:p>
            <a:pPr>
              <a:buNone/>
            </a:pPr>
            <a:r>
              <a:rPr lang="en-US" sz="2100" dirty="0" smtClean="0">
                <a:solidFill>
                  <a:srgbClr val="080808"/>
                </a:solidFill>
                <a:latin typeface="Calibri"/>
                <a:cs typeface="Calibri"/>
              </a:rPr>
              <a:t>Wilmington, DE / West Chester, PA</a:t>
            </a:r>
          </a:p>
          <a:p>
            <a:pPr>
              <a:buNone/>
            </a:pPr>
            <a:r>
              <a:rPr lang="en-US" sz="2100" dirty="0" smtClean="0">
                <a:solidFill>
                  <a:srgbClr val="080808"/>
                </a:solidFill>
                <a:latin typeface="Calibri"/>
                <a:cs typeface="Calibri"/>
                <a:hlinkClick r:id="rId3"/>
              </a:rPr>
              <a:t>www.belfint.com</a:t>
            </a:r>
            <a:endParaRPr lang="en-US" sz="2100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r>
              <a:rPr lang="en-US" sz="2100" smtClean="0">
                <a:solidFill>
                  <a:srgbClr val="080808"/>
                </a:solidFill>
                <a:latin typeface="Calibri"/>
                <a:cs typeface="Calibri"/>
              </a:rPr>
              <a:t>302.573.3912/schapman@belfint.com</a:t>
            </a:r>
            <a:r>
              <a:rPr lang="en-US" sz="2100" dirty="0" smtClean="0">
                <a:solidFill>
                  <a:srgbClr val="080808"/>
                </a:solidFill>
                <a:latin typeface="Calibri"/>
                <a:cs typeface="Calibri"/>
              </a:rPr>
              <a:t>	</a:t>
            </a:r>
          </a:p>
          <a:p>
            <a:pPr>
              <a:buNone/>
            </a:pPr>
            <a:endParaRPr lang="en-US" sz="3100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pPr>
              <a:buNone/>
            </a:pPr>
            <a:endParaRPr lang="en-US" sz="3100" dirty="0" smtClean="0">
              <a:solidFill>
                <a:srgbClr val="080808"/>
              </a:solidFill>
              <a:latin typeface="Calibri"/>
              <a:cs typeface="Calibri"/>
            </a:endParaRPr>
          </a:p>
          <a:p>
            <a:endParaRPr lang="en-US" sz="3200" dirty="0" smtClean="0">
              <a:solidFill>
                <a:srgbClr val="080808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BLS_Logo_final_4Off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0" y="5029200"/>
            <a:ext cx="3276600" cy="1041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42950" y="1447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Similar to 529 Plan for qualified individuals with disabilities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Administered by state 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Earnings not taxable, qualified distributions not taxable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Excess contributions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6% excise penalty, nonqualified distributions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10% penalty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Funding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May be setup tax years beginning after 12.31.14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Limited to annual gift tax exclusion ($14,000)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ABLE Accounts: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Achieving a Better Life Experience</a:t>
            </a:r>
          </a:p>
        </p:txBody>
      </p:sp>
    </p:spTree>
    <p:extLst>
      <p:ext uri="{BB962C8B-B14F-4D97-AF65-F5344CB8AC3E}">
        <p14:creationId xmlns:p14="http://schemas.microsoft.com/office/powerpoint/2010/main" val="6967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Beneficiary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Must have become disabled by age 26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Must be resident of the state in which plan maintained and can have only 1 ABLE at a time.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Cannot direct the investments more than 2 times a year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Qualified Disability Expenses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Health, Education, Housing, Transportation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Employment Training, Assistive Technology, Personal Support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ABLE Accounts</a:t>
            </a:r>
          </a:p>
        </p:txBody>
      </p:sp>
    </p:spTree>
    <p:extLst>
      <p:ext uri="{BB962C8B-B14F-4D97-AF65-F5344CB8AC3E}">
        <p14:creationId xmlns:p14="http://schemas.microsoft.com/office/powerpoint/2010/main" val="33618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MyRAs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38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1049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Eligible participants have taxable compensation but no access to employer-sponsored plan.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Government-sponsored Roth IRA that holds a Treasury security earning a variable interest rate.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Same contribution and withdrawal rules as Roth IRAs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Cannot reach balance of more than $15,000 or be held for more than 30 years.  As soon as one limit is reached, must transfer to a Roth IRA.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Contributions will be reported from Comerica Bank on Form 5498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Apply online at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myra.gov</a:t>
            </a: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MyRA</a:t>
            </a:r>
            <a:r>
              <a:rPr lang="en-US" sz="3000" dirty="0" err="1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endParaRPr lang="en-US" sz="3000" dirty="0" smtClean="0"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9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Identity Theft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3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1049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Formed by Commissioner Koskinen.  Late October included 34 states, providers, practitioners etc.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Software providers enhance identity requirements in 2016.  Passwords to access software (8 characters with upper, lower, alpha, numeric and special characters); Timed lockout features; security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questions, etc.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IRS/States work together to look for multiple returns from the same foreign internet address, same device, time to file (if machine generated)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E-file providers 2,000+ returns self-research/analysis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Speed up Due Dates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1099/W-2s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Identity Theft – Security Summit</a:t>
            </a:r>
          </a:p>
        </p:txBody>
      </p:sp>
      <p:pic>
        <p:nvPicPr>
          <p:cNvPr id="19458" name="Picture 2" descr="fingerprint.gif (291×35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70570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1049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Temporary and Proposed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Regulations issued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 August to eliminate automatic extensions for W-2 and many 1099 reports. 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Would affect those filed in 2017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Currently automatic 30-day plus additional non-automatic 30 day extension available.  Removes the second and makes the first non-automatic and “only in limited cases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Identity Theft – Accelerated Matching</a:t>
            </a:r>
          </a:p>
        </p:txBody>
      </p:sp>
    </p:spTree>
    <p:extLst>
      <p:ext uri="{BB962C8B-B14F-4D97-AF65-F5344CB8AC3E}">
        <p14:creationId xmlns:p14="http://schemas.microsoft.com/office/powerpoint/2010/main" val="29668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First Time Penalty Abatement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20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81050" y="15240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We all make mistakes . . .first time’s free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Use for Failure to file, pay or deposit penalties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Not applicable to accuracy-related penalty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To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use, write a letter citing the FTA request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777240" lvl="1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File all forms, agree to pay all taxes and have a three-year clean history of other penalties.</a:t>
            </a:r>
          </a:p>
          <a:p>
            <a:pPr marL="777240" lvl="1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Applies only to one period.  If multiple periods, will apply to earliest and the later periods may be abated on reasonable cause.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80010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Working with the IRS: </a:t>
            </a:r>
            <a:b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First Time Penalty Abatement (FTA)</a:t>
            </a:r>
          </a:p>
        </p:txBody>
      </p:sp>
    </p:spTree>
    <p:extLst>
      <p:ext uri="{BB962C8B-B14F-4D97-AF65-F5344CB8AC3E}">
        <p14:creationId xmlns:p14="http://schemas.microsoft.com/office/powerpoint/2010/main" val="11942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Increased Penalty for Failure to Provide Information Forms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this upcoming filing season (2016) for 2015 forms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Applies to W-2, 1099-R, 1099-MISC, 1094-B/1094-C, and 1095-B/1095-C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Penalty increases from $100 per to $250 per form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If corrected within 30 days, drops to $50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If corrected &gt;30 days, but before August 1, penalty is $100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. . . Speaking of Penalties</a:t>
            </a:r>
          </a:p>
        </p:txBody>
      </p:sp>
    </p:spTree>
    <p:extLst>
      <p:ext uri="{BB962C8B-B14F-4D97-AF65-F5344CB8AC3E}">
        <p14:creationId xmlns:p14="http://schemas.microsoft.com/office/powerpoint/2010/main" val="30382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4300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70000"/>
              <a:defRPr/>
            </a:pPr>
            <a:r>
              <a:rPr lang="en-US" sz="3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Expired provisions include: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Sales Tax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MIP Insurance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Tuition deduction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$250 teacher deductions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IRA transfers to charities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Personal residence COD exclusion</a:t>
            </a: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Extended to December 31, 2014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Social Security Loopholes Closed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56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9125" y="1438275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Loophole 1:  File and Suspend CLOSES after April 30, 2016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OLD:  Higher-earning spouse files and immediately suspends, so that lower earning spouse can claim spousal benefits. 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NOW: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Spouse can no longer claim benefits off uncollected filing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Can also no longer change mind and collect back-benefits.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loophole-249x300.jpg (249×3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77" y="4561557"/>
            <a:ext cx="1834896" cy="221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Social Security Loopholes Closed </a:t>
            </a:r>
            <a:b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Bipartisan Budget Act 2015</a:t>
            </a:r>
          </a:p>
        </p:txBody>
      </p:sp>
    </p:spTree>
    <p:extLst>
      <p:ext uri="{BB962C8B-B14F-4D97-AF65-F5344CB8AC3E}">
        <p14:creationId xmlns:p14="http://schemas.microsoft.com/office/powerpoint/2010/main" val="81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19124" y="11430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Loophole #2: Claim Now, Claim More Later CLOSES for individuals reaching 62 in 2016 onward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OLD: Lower-earning spouse files for benefits.  Higher-earning spouse not at FRA files for spousal benefits, then files at 70 for higher benefits.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NOW: If a filer is eligible for both retirement and spousal benefits, will automatically receive the higher of the two.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Social Security Loopholes Closed </a:t>
            </a:r>
          </a:p>
        </p:txBody>
      </p:sp>
    </p:spTree>
    <p:extLst>
      <p:ext uri="{BB962C8B-B14F-4D97-AF65-F5344CB8AC3E}">
        <p14:creationId xmlns:p14="http://schemas.microsoft.com/office/powerpoint/2010/main" val="16428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Inflation Adjustments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34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Single Filing Status</a:t>
            </a:r>
            <a:endParaRPr lang="en-US" sz="2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Tax Rates for 2014-2016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28485"/>
              </p:ext>
            </p:extLst>
          </p:nvPr>
        </p:nvGraphicFramePr>
        <p:xfrm>
          <a:off x="838200" y="1752600"/>
          <a:ext cx="7391401" cy="4038600"/>
        </p:xfrm>
        <a:graphic>
          <a:graphicData uri="http://schemas.openxmlformats.org/drawingml/2006/table">
            <a:tbl>
              <a:tblPr/>
              <a:tblGrid>
                <a:gridCol w="2748868"/>
                <a:gridCol w="1710407"/>
                <a:gridCol w="1466063"/>
                <a:gridCol w="1466063"/>
              </a:tblGrid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10% on the first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     9,075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  9,225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  9,275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15%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   36,900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37,450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37,650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25%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   89,350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90,750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91,150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28%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186,350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189,300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190,150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33%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405,100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411,500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413,350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35% up to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   406,750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413,200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   415,050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04825"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</a:rPr>
                        <a:t>39.6% thereafter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400" b="0" i="1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endParaRPr lang="en-US" sz="2400" b="0" i="1" u="none" strike="noStrike" dirty="0">
                        <a:solidFill>
                          <a:srgbClr val="08080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Married Filing Joint</a:t>
            </a:r>
            <a:endParaRPr lang="en-US" sz="2600" b="1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Tax Rates for 2014-2016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12610"/>
              </p:ext>
            </p:extLst>
          </p:nvPr>
        </p:nvGraphicFramePr>
        <p:xfrm>
          <a:off x="787461" y="1714500"/>
          <a:ext cx="7680264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6297"/>
                <a:gridCol w="1777251"/>
                <a:gridCol w="1523358"/>
                <a:gridCol w="1523358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</a:t>
                      </a:r>
                      <a:endParaRPr lang="en-US" sz="2400" b="0" i="0" u="sng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10% on the first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   18,150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18,450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18,550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15%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   73,800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74,900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75,300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25%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148,850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151,200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151,900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28%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226,850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230,450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231,450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33% up to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405,100 </a:t>
                      </a:r>
                      <a:endParaRPr lang="en-US" sz="2400" b="0" i="0" u="none" strike="noStrike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411,500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413,350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</a:t>
                      </a:r>
                      <a:r>
                        <a:rPr lang="en-US" sz="2400" u="none" strike="noStrike" dirty="0" smtClean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lus </a:t>
                      </a:r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35% up to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   457,600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464,850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   466,950 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solidFill>
                            <a:srgbClr val="080808"/>
                          </a:solidFill>
                          <a:effectLst/>
                          <a:latin typeface="+mj-lt"/>
                        </a:rPr>
                        <a:t>plus 39.6% thereafter</a:t>
                      </a:r>
                      <a:endParaRPr lang="en-US" sz="2400" b="0" i="0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1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1" u="none" strike="noStrike" dirty="0">
                        <a:solidFill>
                          <a:srgbClr val="080808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Standard Deduction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101989"/>
              </p:ext>
            </p:extLst>
          </p:nvPr>
        </p:nvGraphicFramePr>
        <p:xfrm>
          <a:off x="700081" y="1187408"/>
          <a:ext cx="7681920" cy="344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19"/>
                <a:gridCol w="1371600"/>
                <a:gridCol w="1371600"/>
                <a:gridCol w="1447800"/>
                <a:gridCol w="1371601"/>
              </a:tblGrid>
              <a:tr h="4540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2013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2014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2015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71759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 Joint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$12,200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$12,400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$12,600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$12,600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Head of Household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$8,950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$9,100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$9,250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Single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$6,100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$6,200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 Separate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$6,100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$6,200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41501"/>
              </p:ext>
            </p:extLst>
          </p:nvPr>
        </p:nvGraphicFramePr>
        <p:xfrm>
          <a:off x="914400" y="1219200"/>
          <a:ext cx="6629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04"/>
                <a:gridCol w="1419996"/>
                <a:gridCol w="1657350"/>
                <a:gridCol w="1657350"/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2014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2015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Personal 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$3,950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$4,000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$4,050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Kiddie Tax*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$2,000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$2,100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$2,100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3429000"/>
            <a:ext cx="6553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600" dirty="0" smtClean="0">
                <a:solidFill>
                  <a:srgbClr val="080808"/>
                </a:solidFill>
                <a:latin typeface="+mj-lt"/>
              </a:rPr>
              <a:t>* Include on parent’s 1040 if kiddie income is: </a:t>
            </a:r>
            <a:br>
              <a:rPr lang="en-US" sz="2600" dirty="0" smtClean="0">
                <a:solidFill>
                  <a:srgbClr val="080808"/>
                </a:solidFill>
                <a:latin typeface="+mj-lt"/>
              </a:rPr>
            </a:br>
            <a:r>
              <a:rPr lang="en-US" sz="2600" dirty="0" smtClean="0">
                <a:solidFill>
                  <a:srgbClr val="080808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</a:rPr>
              <a:t>2014</a:t>
            </a:r>
            <a:endParaRPr lang="en-US" sz="2800" dirty="0">
              <a:latin typeface="Arial"/>
            </a:endParaRPr>
          </a:p>
          <a:p>
            <a:pPr fontAlgn="t"/>
            <a:r>
              <a:rPr lang="en-US" sz="2800" b="1" dirty="0">
                <a:solidFill>
                  <a:srgbClr val="FFFFFF"/>
                </a:solidFill>
                <a:latin typeface="Calibri"/>
              </a:rPr>
              <a:t>$117,000</a:t>
            </a:r>
            <a:endParaRPr lang="en-US" sz="2800" dirty="0">
              <a:latin typeface="Arial"/>
            </a:endParaRPr>
          </a:p>
          <a:p>
            <a:r>
              <a:rPr lang="en-US" sz="2600" dirty="0" smtClean="0">
                <a:solidFill>
                  <a:srgbClr val="080808"/>
                </a:solidFill>
                <a:latin typeface="+mj-lt"/>
              </a:rPr>
              <a:t/>
            </a:r>
            <a:br>
              <a:rPr lang="en-US" sz="2600" dirty="0" smtClean="0">
                <a:solidFill>
                  <a:srgbClr val="080808"/>
                </a:solidFill>
                <a:latin typeface="+mj-lt"/>
              </a:rPr>
            </a:br>
            <a:endParaRPr lang="en-US" sz="2600" dirty="0">
              <a:solidFill>
                <a:srgbClr val="080808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82869"/>
              </p:ext>
            </p:extLst>
          </p:nvPr>
        </p:nvGraphicFramePr>
        <p:xfrm>
          <a:off x="1524000" y="4114800"/>
          <a:ext cx="4648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104"/>
                <a:gridCol w="2975096"/>
              </a:tblGrid>
              <a:tr h="43874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2014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$1,000 - $10,000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A4D"/>
                    </a:solidFill>
                  </a:tcPr>
                </a:tc>
              </a:tr>
              <a:tr h="4387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2015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$1,050 - $10,500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7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2016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ysClr val="windowText" lastClr="000000"/>
                          </a:solidFill>
                          <a:latin typeface="+mj-lt"/>
                          <a:ea typeface="+mn-ea"/>
                          <a:cs typeface="+mn-cs"/>
                        </a:rPr>
                        <a:t>$1,050 - $10,500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Kiddie tax applies if: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Child is under 19 (24 if a student not supporting self with earned income)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Either parent is alive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Unearned income exceeds $2,100 and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Child doesn’t file joint return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Kiddie-Tax Rate</a:t>
            </a:r>
          </a:p>
        </p:txBody>
      </p:sp>
      <p:pic>
        <p:nvPicPr>
          <p:cNvPr id="16386" name="Picture 2" descr="kiddietax-579x385.jpg (579×38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87" y="3962400"/>
            <a:ext cx="41254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Personal Exemptions are reduced by 2% for each $2,500 in excess of AGI above the “applicable threshold”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Thresholds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Return of Pease and Exemption </a:t>
            </a: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Phaseouts</a:t>
            </a:r>
            <a:endParaRPr lang="en-US" sz="3000" dirty="0" smtClean="0"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08618"/>
              </p:ext>
            </p:extLst>
          </p:nvPr>
        </p:nvGraphicFramePr>
        <p:xfrm>
          <a:off x="1335882" y="2438400"/>
          <a:ext cx="652938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882"/>
                <a:gridCol w="1620835"/>
                <a:gridCol w="1620835"/>
                <a:gridCol w="1620834"/>
              </a:tblGrid>
              <a:tr h="533400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2014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2015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2016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  <a:cs typeface="Calibri" pitchFamily="34" charset="0"/>
                        </a:rPr>
                        <a:t>Single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  <a:cs typeface="Calibri" pitchFamily="34" charset="0"/>
                        </a:rPr>
                        <a:t>$254,200 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$258,250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$259,400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 Joint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  <a:cs typeface="Calibri" pitchFamily="34" charset="0"/>
                        </a:rPr>
                        <a:t>$305,050 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$309,900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$311,300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Head</a:t>
                      </a:r>
                      <a:r>
                        <a:rPr lang="en-US" sz="2000" b="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Household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  <a:cs typeface="Calibri" pitchFamily="34" charset="0"/>
                        </a:rPr>
                        <a:t>$279,650 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$284,050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$285,350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</a:t>
                      </a:r>
                      <a:r>
                        <a:rPr lang="en-US" sz="2000" b="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Separate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  <a:cs typeface="Calibri" pitchFamily="34" charset="0"/>
                        </a:rPr>
                        <a:t>$152,525 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$154,950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$155,650</a:t>
                      </a:r>
                      <a:endParaRPr lang="en-US" sz="20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7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4300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70000"/>
              <a:defRPr/>
            </a:pPr>
            <a:r>
              <a:rPr lang="en-US" sz="3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Expired provisions include: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50% bonus depreciation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Enhanced §179 expense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15-year life for qualified real property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Transit pass allowance fringe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 Corp 5-year BIG period</a:t>
            </a:r>
          </a:p>
          <a:p>
            <a:pPr marL="365760" indent="-283464">
              <a:spcBef>
                <a:spcPts val="300"/>
              </a:spcBef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Certain businesses tax credits</a:t>
            </a:r>
          </a:p>
          <a:p>
            <a:pPr marL="365760">
              <a:buClr>
                <a:srgbClr val="8C0945"/>
              </a:buClr>
              <a:buSzPct val="70000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(R&amp;D credit again!)</a:t>
            </a:r>
            <a:endParaRPr lang="en-US" sz="28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Extended to December 31, 2014 – Cont.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88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AMT Exemption - Unmarried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69163"/>
              </p:ext>
            </p:extLst>
          </p:nvPr>
        </p:nvGraphicFramePr>
        <p:xfrm>
          <a:off x="619127" y="1219200"/>
          <a:ext cx="7762873" cy="298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073"/>
                <a:gridCol w="1524000"/>
                <a:gridCol w="1524000"/>
                <a:gridCol w="14478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Exemption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$52,800*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$53,600*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$53,900*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711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rgbClr val="080808"/>
                          </a:solidFill>
                          <a:latin typeface="+mj-lt"/>
                        </a:rPr>
                        <a:t>Phaseout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$117,</a:t>
                      </a:r>
                      <a:r>
                        <a:rPr lang="en-US" sz="18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300* - $328,500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$119,200* - $333,600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$119,700* - $347,600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9209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28% Rate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$182,500*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$185,400*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$186,300*</a:t>
                      </a:r>
                      <a:endParaRPr kumimoji="0" lang="en-US" sz="18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* Annually</a:t>
                      </a:r>
                      <a:r>
                        <a:rPr lang="en-US" sz="18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adjusted for inflation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18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AMT Exemption - Married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19139"/>
              </p:ext>
            </p:extLst>
          </p:nvPr>
        </p:nvGraphicFramePr>
        <p:xfrm>
          <a:off x="619127" y="1219200"/>
          <a:ext cx="7762873" cy="298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073"/>
                <a:gridCol w="1524000"/>
                <a:gridCol w="1447800"/>
                <a:gridCol w="152400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2014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2016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Exemption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$82,100*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$83,400*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$83,800*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711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rgbClr val="080808"/>
                          </a:solidFill>
                          <a:latin typeface="+mj-lt"/>
                        </a:rPr>
                        <a:t>Phaseout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$156,</a:t>
                      </a:r>
                      <a:r>
                        <a:rPr lang="en-US" sz="18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500* - $484,900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$158,900* - $492,00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$159,700* - $494,600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9209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28% Rate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$182,500*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$185,400*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$186,300*</a:t>
                      </a:r>
                      <a:endParaRPr kumimoji="0" lang="en-US" sz="18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* Annually</a:t>
                      </a:r>
                      <a:r>
                        <a:rPr lang="en-US" sz="18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adjusted for inflation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18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8399"/>
              </p:ext>
            </p:extLst>
          </p:nvPr>
        </p:nvGraphicFramePr>
        <p:xfrm>
          <a:off x="609602" y="1295400"/>
          <a:ext cx="7839073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890636"/>
                <a:gridCol w="1395364"/>
                <a:gridCol w="1371600"/>
                <a:gridCol w="2047873"/>
              </a:tblGrid>
              <a:tr h="85117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Earned Income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Investment Income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Investment Income when AMT applies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3680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New Rate on </a:t>
                      </a:r>
                      <a:b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Ordinary Income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39.6%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39.6%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71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New Rate on C/G’s and Dividends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20% 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Effective Rate </a:t>
                      </a:r>
                      <a:b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from </a:t>
                      </a:r>
                      <a:r>
                        <a:rPr lang="en-US" sz="1600" dirty="0" err="1" smtClean="0">
                          <a:solidFill>
                            <a:srgbClr val="080808"/>
                          </a:solidFill>
                          <a:latin typeface="+mj-lt"/>
                        </a:rPr>
                        <a:t>Phaseouts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6.2%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6.3%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3.1%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80808"/>
                          </a:solidFill>
                          <a:latin typeface="+mj-lt"/>
                        </a:rPr>
                        <a:t>ObamaCare</a:t>
                      </a: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tax on Earned Income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.9%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.9%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080808"/>
                          </a:solidFill>
                          <a:latin typeface="+mj-lt"/>
                        </a:rPr>
                        <a:t>ObamaCare</a:t>
                      </a: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tax on </a:t>
                      </a:r>
                      <a:b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Net Investment Income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3.8%</a:t>
                      </a:r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1600" b="1" cap="all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Totals</a:t>
                      </a:r>
                      <a:endParaRPr lang="en-US" sz="1600" b="1" cap="all" baseline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46.8%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26.9%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28.8%</a:t>
                      </a:r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76275" y="40005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Effective Tax Rates</a:t>
            </a:r>
          </a:p>
        </p:txBody>
      </p:sp>
    </p:spTree>
    <p:extLst>
      <p:ext uri="{BB962C8B-B14F-4D97-AF65-F5344CB8AC3E}">
        <p14:creationId xmlns:p14="http://schemas.microsoft.com/office/powerpoint/2010/main" val="12686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Compare 2012 to 2015 Rates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3825"/>
              </p:ext>
            </p:extLst>
          </p:nvPr>
        </p:nvGraphicFramePr>
        <p:xfrm>
          <a:off x="619127" y="1295400"/>
          <a:ext cx="7839073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923"/>
                <a:gridCol w="589152"/>
                <a:gridCol w="609600"/>
                <a:gridCol w="1371600"/>
                <a:gridCol w="1295400"/>
                <a:gridCol w="2057398"/>
              </a:tblGrid>
              <a:tr h="69877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Earned Income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Investment Income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Investment Income when AMT applies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880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2015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46.8%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26.9%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28.8%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2012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18.75%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Increase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11.8%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11.9%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10.05%</a:t>
                      </a:r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%  Increase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34%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80%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54%</a:t>
                      </a:r>
                      <a:endParaRPr kumimoji="0" lang="en-US" sz="1600" kern="1200" dirty="0">
                        <a:solidFill>
                          <a:srgbClr val="080808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724025"/>
            <a:ext cx="1909762" cy="19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6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Annual IRA Contributions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60694"/>
              </p:ext>
            </p:extLst>
          </p:nvPr>
        </p:nvGraphicFramePr>
        <p:xfrm>
          <a:off x="897254" y="1143000"/>
          <a:ext cx="72294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134"/>
                <a:gridCol w="1865671"/>
                <a:gridCol w="1865671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Year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+mj-lt"/>
                        </a:rPr>
                        <a:t>2008-2012</a:t>
                      </a:r>
                      <a:endParaRPr lang="en-US" sz="24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+mj-lt"/>
                        </a:rPr>
                        <a:t>2013-2016</a:t>
                      </a:r>
                      <a:endParaRPr lang="en-US" sz="24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Max IRA Contribution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$5,000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$5,500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IRA Catch-up Contribution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$1,000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$1,000</a:t>
                      </a:r>
                      <a:endParaRPr lang="en-US" sz="2400" b="1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8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Active Participant(S) Limit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43995"/>
              </p:ext>
            </p:extLst>
          </p:nvPr>
        </p:nvGraphicFramePr>
        <p:xfrm>
          <a:off x="1524000" y="1295400"/>
          <a:ext cx="6248401" cy="2301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7800"/>
                <a:gridCol w="2362200"/>
                <a:gridCol w="24384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Year</a:t>
                      </a:r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Single Taxpayer</a:t>
                      </a:r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Joint Return</a:t>
                      </a:r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2013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$59,000 - $69,000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$95,000 - $115,000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2014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$60,000 - $70,000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$96,000 - $116,000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2015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$61,000 - $71,000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$98,000 - $118,000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2016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$61,000 - $71,000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$98,000 - $118,000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If one spouse is an active participant and one is not, 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Second spouse may contribute 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Much higher AGI limits to determine if deduction is allowed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One Spouse Active Participant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81601"/>
              </p:ext>
            </p:extLst>
          </p:nvPr>
        </p:nvGraphicFramePr>
        <p:xfrm>
          <a:off x="2438400" y="3200400"/>
          <a:ext cx="5257800" cy="2194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58788"/>
                <a:gridCol w="329901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Taxable Year</a:t>
                      </a:r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AGI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Phaseout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Range</a:t>
                      </a:r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2013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$178,000 – $188,000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2014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$181,000</a:t>
                      </a:r>
                      <a:r>
                        <a:rPr lang="en-US" sz="2200" b="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– $191,000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2015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$183,000</a:t>
                      </a:r>
                      <a:r>
                        <a:rPr lang="en-US" sz="2200" b="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– $193,000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2016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$184,000</a:t>
                      </a:r>
                      <a:r>
                        <a:rPr lang="en-US" sz="2200" b="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– $194,000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Annual Roth IRA Contributions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29581"/>
              </p:ext>
            </p:extLst>
          </p:nvPr>
        </p:nvGraphicFramePr>
        <p:xfrm>
          <a:off x="990599" y="1219200"/>
          <a:ext cx="712660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475"/>
                <a:gridCol w="2346565"/>
                <a:gridCol w="2346566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Year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2008-2012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2013-2016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Max Roth IRA Contribution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$5,500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Roth Catch-up Contribution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$1,000</a:t>
                      </a:r>
                      <a:endParaRPr lang="en-US" sz="2200" b="1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7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Roth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IRA AGI Phase-out Amount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45325"/>
              </p:ext>
            </p:extLst>
          </p:nvPr>
        </p:nvGraphicFramePr>
        <p:xfrm>
          <a:off x="762000" y="1219201"/>
          <a:ext cx="7619999" cy="313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907"/>
                <a:gridCol w="3299381"/>
                <a:gridCol w="3063711"/>
              </a:tblGrid>
              <a:tr h="61411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Year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Single Taxpayer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Joint Return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4386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2013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$112,000 - $127,000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$178,000 - $188,000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6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2014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$114,000 - $129,000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$181,000 - $191,000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4386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2015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$116,000 - $131,000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$183,000 - $193,000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6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2016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$117,000 - $132,000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$184,000 - $194,000</a:t>
                      </a:r>
                      <a:endParaRPr lang="en-US" sz="22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60731">
                <a:tc gridSpan="3"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Note: Active participation is not considered when determining Roth IRA limitations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660033">
                        <a:tint val="66000"/>
                        <a:satMod val="1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660033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Pension Limitation Amounts</a:t>
            </a: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33284"/>
              </p:ext>
            </p:extLst>
          </p:nvPr>
        </p:nvGraphicFramePr>
        <p:xfrm>
          <a:off x="609600" y="1143000"/>
          <a:ext cx="7636192" cy="373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1676400"/>
                <a:gridCol w="1616392"/>
              </a:tblGrid>
              <a:tr h="53340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2014</a:t>
                      </a:r>
                      <a:endParaRPr lang="en-US" sz="18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2015</a:t>
                      </a:r>
                      <a:endParaRPr lang="en-US" sz="18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</a:t>
                      </a:r>
                      <a:endParaRPr lang="en-US" sz="18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6271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Max defined contribution plan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$52,000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564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SEP-IRA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$52,000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$53,000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77916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Max annual benefit for a defined benefit plan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$210,000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$210,000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$210,000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162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SIMPLES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$12,500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$12,500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82844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Annual compensation limit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$260,000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$265,000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$265,000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4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33400"/>
            <a:ext cx="7848600" cy="593080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DID</a:t>
            </a:r>
            <a:r>
              <a:rPr kumimoji="0" lang="en-US" sz="450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50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Happen in 2015?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300" noProof="0" dirty="0" smtClean="0">
              <a:solidFill>
                <a:srgbClr val="8C0945"/>
              </a:solidFill>
              <a:latin typeface="+mj-lt"/>
              <a:ea typeface="+mj-ea"/>
              <a:cs typeface="+mj-cs"/>
            </a:endParaRP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Highway Funding Bill 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ABLE Accounts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MyRA’s</a:t>
            </a:r>
            <a:endParaRPr lang="en-US" sz="3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Identity Theft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First Time Penalty Abatement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Increased Penalties on Information Returns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Social Security Loopholes Closed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Affordable Care Act</a:t>
            </a:r>
          </a:p>
          <a:p>
            <a:pPr marL="365760" marR="0" lvl="0" indent="-283464" fontAlgn="auto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tabLst/>
              <a:defRPr/>
            </a:pPr>
            <a: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Inflation</a:t>
            </a:r>
            <a:br>
              <a:rPr lang="en-US" sz="3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endParaRPr lang="en-US" sz="3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Elective Deferral Limits</a:t>
            </a:r>
            <a:endParaRPr kumimoji="0" lang="en-US" sz="3400" b="0" i="0" u="none" strike="noStrike" kern="1200" cap="none" spc="0" normalizeH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15034"/>
              </p:ext>
            </p:extLst>
          </p:nvPr>
        </p:nvGraphicFramePr>
        <p:xfrm>
          <a:off x="838200" y="1143000"/>
          <a:ext cx="7239000" cy="161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905000"/>
                <a:gridCol w="1752600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2013-2014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2015-2016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54754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401(k); 403(b); 457; SARSEP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$17,500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$18,000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SIMPLE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$12,000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$12,500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Age 50 Catch-Up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Contributions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27352"/>
              </p:ext>
            </p:extLst>
          </p:nvPr>
        </p:nvGraphicFramePr>
        <p:xfrm>
          <a:off x="838200" y="1143000"/>
          <a:ext cx="7239000" cy="161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905000"/>
                <a:gridCol w="1752600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2009-2014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2015-2016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54754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401(k); 403(b); 457; SARSEP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$5,500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$6,000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SIMPLE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$2,500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$3,000</a:t>
                      </a:r>
                      <a:endParaRPr lang="en-US" sz="22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1430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SSI Beneficiaries receive 1.7% COLA adjustments for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2015.  </a:t>
            </a:r>
            <a:r>
              <a:rPr lang="en-US" sz="2400" b="1" dirty="0">
                <a:solidFill>
                  <a:srgbClr val="840A4D"/>
                </a:solidFill>
                <a:latin typeface="Calibri" pitchFamily="34" charset="0"/>
                <a:cs typeface="Calibri" pitchFamily="34" charset="0"/>
              </a:rPr>
              <a:t>0% for 2016. 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Therefore also no Part B premium increase for many.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Max SS Taxable Earnings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2014: $117,000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2015 - 2016: $118,500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Retirement Earnings Limits </a:t>
            </a: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0" lvl="1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90000"/>
              <a:buFont typeface="Courier New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7812405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Social Security: 2014 - 2016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84697"/>
              </p:ext>
            </p:extLst>
          </p:nvPr>
        </p:nvGraphicFramePr>
        <p:xfrm>
          <a:off x="1478756" y="4191000"/>
          <a:ext cx="6248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426720">
                <a:tc>
                  <a:txBody>
                    <a:bodyPr/>
                    <a:lstStyle/>
                    <a:p>
                      <a:endParaRPr lang="en-US" sz="2200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2014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latin typeface="+mj-lt"/>
                        </a:rPr>
                        <a:t>2015-2016</a:t>
                      </a:r>
                      <a:endParaRPr lang="en-US" sz="2200" u="sng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</a:tr>
              <a:tr h="3922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Under</a:t>
                      </a:r>
                      <a:r>
                        <a:rPr lang="en-US" sz="2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FRA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$15,480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$15,720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25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Year Reach FRA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$41,400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$41,880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42345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After FRA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No Limit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No Limit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Medicare B and D Annual Premiums $1,259 - $4,860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Watch for 52% increases for B and D in 2016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Medicare Premium</a:t>
            </a: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2015 and 2016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accept-new-medicare-patients.jpg (425×2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77" y="32004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Estate Transfer Tax Chart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37927"/>
              </p:ext>
            </p:extLst>
          </p:nvPr>
        </p:nvGraphicFramePr>
        <p:xfrm>
          <a:off x="689372" y="1047069"/>
          <a:ext cx="7650956" cy="530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438400"/>
                <a:gridCol w="2286000"/>
                <a:gridCol w="1631156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Persons Dying in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Applicable Exclusion Amount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Applicable Credit Amount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Top Marginal Tax Rate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2009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$3,500,000 </a:t>
                      </a:r>
                      <a:b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($1</a:t>
                      </a:r>
                      <a:r>
                        <a:rPr lang="en-US" sz="16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million for gift tax)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$1,455,800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$5,000,000 </a:t>
                      </a:r>
                      <a:r>
                        <a:rPr lang="en-US" sz="1600" i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 no estate tax if</a:t>
                      </a:r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using</a:t>
                      </a:r>
                      <a:r>
                        <a:rPr lang="en-US" sz="16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modified carryover basis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$330,800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35% </a:t>
                      </a:r>
                      <a:r>
                        <a:rPr lang="en-US" sz="1600" i="1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 no estate</a:t>
                      </a:r>
                      <a:r>
                        <a:rPr lang="en-US" sz="1600" i="1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tax if</a:t>
                      </a:r>
                      <a:r>
                        <a:rPr lang="en-US" sz="16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election made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2011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$5,000,000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$1,730,800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$5,120,000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$1,772,800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35%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2013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$5,520,000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$2,045,800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40%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2014/2015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$5,340,000/$5,430,000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$2,081,800/$2,125,800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40%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499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2016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$5,450,000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$2,125,800*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40%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49933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*Assessing</a:t>
                      </a:r>
                      <a:r>
                        <a:rPr lang="en-US" sz="16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no change to top marginal rate</a:t>
                      </a:r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143000"/>
            <a:ext cx="7986713" cy="5638800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/>
          <a:p>
            <a:pPr marL="365760" indent="-283464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$14,000 unchanged since 2014</a:t>
            </a:r>
          </a:p>
          <a:p>
            <a:pPr marL="365760" indent="-283464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Noncitizen spouse </a:t>
            </a:r>
            <a:endParaRPr lang="en-US" sz="2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lvl="1" indent="-32004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2014: $145,000</a:t>
            </a:r>
          </a:p>
          <a:p>
            <a:pPr marL="777240" lvl="1" indent="-32004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2015: $147,000</a:t>
            </a:r>
          </a:p>
          <a:p>
            <a:pPr marL="777240" lvl="1" indent="-320040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2016: $148,000</a:t>
            </a:r>
          </a:p>
          <a:p>
            <a:pPr marL="365760" indent="-283464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Receipt </a:t>
            </a: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of Gifts Reportable from Foreign Donors:</a:t>
            </a:r>
          </a:p>
          <a:p>
            <a:pPr marL="777240" lvl="1" indent="-32004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From Nonresident alien or foreign estate: $100,000</a:t>
            </a:r>
          </a:p>
          <a:p>
            <a:pPr marL="777240" lvl="1" indent="-320040">
              <a:lnSpc>
                <a:spcPct val="90000"/>
              </a:lnSpc>
              <a:spcBef>
                <a:spcPts val="2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From Foreign Corporation or Partnership: </a:t>
            </a:r>
          </a:p>
          <a:p>
            <a:pPr marL="1188720" lvl="2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2014:  $15,601</a:t>
            </a:r>
          </a:p>
          <a:p>
            <a:pPr marL="1188720" lvl="2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2015:  $</a:t>
            </a:r>
            <a:r>
              <a:rPr lang="en-US" sz="20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15,671</a:t>
            </a:r>
          </a:p>
          <a:p>
            <a:pPr marL="365760" lvl="2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Transfers from Foreign Donors</a:t>
            </a:r>
          </a:p>
          <a:p>
            <a:pPr marL="882396" lvl="3" indent="-34290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Estate 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tax exclusion </a:t>
            </a: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 foreign owners 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of U.S. </a:t>
            </a: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property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 $60,000</a:t>
            </a:r>
          </a:p>
          <a:p>
            <a:pPr marL="882396" lvl="3" indent="-34290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Gifts</a:t>
            </a:r>
            <a:endParaRPr lang="en-US" sz="21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 lifetime exclusion. Only annual exclusion</a:t>
            </a:r>
          </a:p>
          <a:p>
            <a:pPr marL="1257300" lvl="2" indent="-342900">
              <a:lnSpc>
                <a:spcPct val="90000"/>
              </a:lnSpc>
              <a:spcBef>
                <a:spcPts val="200"/>
              </a:spcBef>
              <a:spcAft>
                <a:spcPts val="500"/>
              </a:spcAft>
              <a:buClr>
                <a:srgbClr val="8C0945"/>
              </a:buClr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Real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Tangible, and Cash </a:t>
            </a: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(U.S</a:t>
            </a:r>
            <a:r>
              <a:rPr lang="en-US" sz="21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1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stocks are not reportable for Gift Tax Purposes)</a:t>
            </a:r>
            <a:endParaRPr lang="en-US" sz="21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1188720" lvl="2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Gift Annual Exclusion</a:t>
            </a:r>
          </a:p>
        </p:txBody>
      </p:sp>
    </p:spTree>
    <p:extLst>
      <p:ext uri="{BB962C8B-B14F-4D97-AF65-F5344CB8AC3E}">
        <p14:creationId xmlns:p14="http://schemas.microsoft.com/office/powerpoint/2010/main" val="15880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§179 Expense Election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40761"/>
              </p:ext>
            </p:extLst>
          </p:nvPr>
        </p:nvGraphicFramePr>
        <p:xfrm>
          <a:off x="819149" y="1295400"/>
          <a:ext cx="739140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1"/>
                <a:gridCol w="1626669"/>
                <a:gridCol w="1752600"/>
                <a:gridCol w="1600201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2008-2009</a:t>
                      </a:r>
                      <a:endParaRPr lang="en-US" sz="22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2010-2014</a:t>
                      </a:r>
                      <a:endParaRPr lang="en-US" sz="22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u="sng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2015*</a:t>
                      </a:r>
                      <a:endParaRPr lang="en-US" sz="2200" u="sng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Maximum §179 deduction 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$250,000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$500,000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$25,000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Phase-out begins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$800,000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$2,000,000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$200,000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609600">
                <a:tc gridSpan="4"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*Unless</a:t>
                      </a:r>
                      <a:r>
                        <a:rPr lang="en-US" sz="2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Congress enacts extender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660033">
                        <a:tint val="66000"/>
                        <a:satMod val="1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660033">
                        <a:tint val="66000"/>
                        <a:satMod val="1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660033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Expired for assets purchased after 2014</a:t>
            </a: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§168(k) Bonus Depreciation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7237"/>
              </p:ext>
            </p:extLst>
          </p:nvPr>
        </p:nvGraphicFramePr>
        <p:xfrm>
          <a:off x="1364456" y="1676400"/>
          <a:ext cx="6477000" cy="91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0"/>
                <a:gridCol w="1219200"/>
                <a:gridCol w="1295400"/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1/1/10</a:t>
                      </a:r>
                      <a:r>
                        <a:rPr lang="en-US" sz="1800" baseline="0" dirty="0" smtClean="0">
                          <a:latin typeface="+mj-lt"/>
                        </a:rPr>
                        <a:t> – 9/9/10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9/9/10 – 12/31/11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j-lt"/>
                        </a:rPr>
                        <a:t>2012-2014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2015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4286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50%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100%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50%</a:t>
                      </a:r>
                      <a:endParaRPr lang="en-US" sz="1800" b="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-0-%</a:t>
                      </a:r>
                      <a:endParaRPr lang="en-US" sz="18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5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Federal Mileage Per Diem 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12578"/>
              </p:ext>
            </p:extLst>
          </p:nvPr>
        </p:nvGraphicFramePr>
        <p:xfrm>
          <a:off x="762000" y="1143000"/>
          <a:ext cx="7010400" cy="22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520372"/>
                <a:gridCol w="1335314"/>
                <a:gridCol w="133531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2013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2014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>
                          <a:latin typeface="+mj-lt"/>
                        </a:rPr>
                        <a:t>2015</a:t>
                      </a:r>
                      <a:endParaRPr lang="en-US" sz="200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Business</a:t>
                      </a:r>
                      <a:r>
                        <a:rPr lang="en-US" sz="20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Mileage</a:t>
                      </a:r>
                      <a:endParaRPr lang="en-US" sz="20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56.5¢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56</a:t>
                      </a: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57.5¢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Medical/Moving</a:t>
                      </a:r>
                      <a:endParaRPr lang="en-US" sz="20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24</a:t>
                      </a: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¢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23.5</a:t>
                      </a: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¢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23¢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296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Charitable Mileage</a:t>
                      </a:r>
                      <a:endParaRPr lang="en-US" sz="20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14</a:t>
                      </a: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14</a:t>
                      </a: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080808"/>
                          </a:solidFill>
                          <a:latin typeface="+mj-lt"/>
                          <a:ea typeface="+mn-ea"/>
                          <a:cs typeface="+mn-cs"/>
                        </a:rPr>
                        <a:t>14¢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990600"/>
            <a:ext cx="7986713" cy="5334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65760" indent="-283464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Inflation adjustments</a:t>
            </a:r>
          </a:p>
          <a:p>
            <a:pPr marL="777240" lvl="1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Foreign Earned Income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Exclusions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lvl="1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Expatriation: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3387" y="304800"/>
            <a:ext cx="816292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Foreign Updates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54767"/>
              </p:ext>
            </p:extLst>
          </p:nvPr>
        </p:nvGraphicFramePr>
        <p:xfrm>
          <a:off x="1905000" y="2057400"/>
          <a:ext cx="37338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033"/>
                <a:gridCol w="2281767"/>
              </a:tblGrid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</a:rPr>
                        <a:t>2014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</a:rPr>
                        <a:t>$99,200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2015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$11,800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2016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$101,300</a:t>
                      </a:r>
                      <a:endParaRPr lang="en-US" sz="24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64769"/>
              </p:ext>
            </p:extLst>
          </p:nvPr>
        </p:nvGraphicFramePr>
        <p:xfrm>
          <a:off x="1752600" y="4267200"/>
          <a:ext cx="6400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600200"/>
                <a:gridCol w="1600200"/>
              </a:tblGrid>
              <a:tr h="533400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latin typeface="+mj-lt"/>
                      </a:endParaRPr>
                    </a:p>
                  </a:txBody>
                  <a:tcPr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u="sng" dirty="0" smtClean="0">
                          <a:latin typeface="+mj-lt"/>
                        </a:rPr>
                        <a:t>2015</a:t>
                      </a: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u="sng" dirty="0" smtClean="0">
                          <a:latin typeface="+mj-lt"/>
                        </a:rPr>
                        <a:t>2016</a:t>
                      </a:r>
                      <a:endParaRPr lang="en-US" sz="2200" b="0" u="sng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Average Annual</a:t>
                      </a:r>
                      <a:r>
                        <a:rPr lang="en-US" sz="2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Net Income Tax (Past 5 Years)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$160,000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$161,000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Market</a:t>
                      </a:r>
                      <a:r>
                        <a:rPr lang="en-US" sz="2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-to-Market Exclusion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$690,000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$693,000</a:t>
                      </a:r>
                      <a:endParaRPr lang="en-US" sz="2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Highway Funding Bill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9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Due June 30, no extensions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parts: 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Disclosure on Schedule B (with the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1040) even if no Interest or Dividend Income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Filing the FBAR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Every </a:t>
            </a:r>
            <a:r>
              <a:rPr lang="en-US" sz="24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U.S. Person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with an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aggregate </a:t>
            </a:r>
            <a:r>
              <a:rPr lang="en-US" sz="24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foreign financial accounts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 which there is either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signature </a:t>
            </a:r>
            <a:r>
              <a:rPr lang="en-US" sz="24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authority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24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interest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at any point in the year reaches $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10,000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Foreign Reporting: </a:t>
            </a: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</a:t>
            </a:r>
          </a:p>
        </p:txBody>
      </p:sp>
    </p:spTree>
    <p:extLst>
      <p:ext uri="{BB962C8B-B14F-4D97-AF65-F5344CB8AC3E}">
        <p14:creationId xmlns:p14="http://schemas.microsoft.com/office/powerpoint/2010/main" val="28959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U.S. Person: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USA = 50 states + D.C. + all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territories/possessions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“person” in the legal sense – entities, kids, trusts, estates regardless of income tax filing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U.S. residents and citizens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Entities (corporations, LLCs, trusts) formed in the US.  NOT IRAs or qualified plans.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Aggregate Value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Doesn’t require any one account to exceed $10,000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Convert to USD at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www.fms.treas.gov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 Terms</a:t>
            </a:r>
          </a:p>
        </p:txBody>
      </p:sp>
    </p:spTree>
    <p:extLst>
      <p:ext uri="{BB962C8B-B14F-4D97-AF65-F5344CB8AC3E}">
        <p14:creationId xmlns:p14="http://schemas.microsoft.com/office/powerpoint/2010/main" val="29668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Foreign - At a branch that is located outside the US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 bank physically located outside the US = </a:t>
            </a:r>
            <a:r>
              <a:rPr lang="en-US" sz="2400" b="1" dirty="0">
                <a:solidFill>
                  <a:srgbClr val="840A4D"/>
                </a:solidFill>
                <a:latin typeface="Calibri" pitchFamily="34" charset="0"/>
                <a:cs typeface="Calibri" pitchFamily="34" charset="0"/>
              </a:rPr>
              <a:t>FOREIGN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Foreign bank physically located inside the US = </a:t>
            </a:r>
            <a:r>
              <a:rPr lang="en-US" sz="2400" b="1" dirty="0">
                <a:solidFill>
                  <a:srgbClr val="840A4D"/>
                </a:solidFill>
                <a:latin typeface="Calibri" pitchFamily="34" charset="0"/>
                <a:cs typeface="Calibri" pitchFamily="34" charset="0"/>
              </a:rPr>
              <a:t>DOMESTIC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Financial Account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Securities, brokerage, savings, demand, checking, deposit, time deposit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Futures or options contracts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Life insurance or annuities with a cash value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Signature Authority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Controls the disposition of assets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Certain exceptions apply if signature authority but NO financial interest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 Terms – Cont.</a:t>
            </a:r>
          </a:p>
        </p:txBody>
      </p:sp>
    </p:spTree>
    <p:extLst>
      <p:ext uri="{BB962C8B-B14F-4D97-AF65-F5344CB8AC3E}">
        <p14:creationId xmlns:p14="http://schemas.microsoft.com/office/powerpoint/2010/main" val="32708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Financial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Interest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Owner of Record or Holder of Legal Title, regardless of whether the account is maintained for client or someone else, OR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The Owner of Record or Holder of Legal Title is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Agent, attorney, nominee acting on behalf of US person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Corporation, Partnership or other entity in which US person owns directly or indirectly &gt; 50% stock/profits interest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Trust </a:t>
            </a:r>
          </a:p>
          <a:p>
            <a:pPr marL="16916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US person is grantor AND has an ownership interest for US tax purposes, OR</a:t>
            </a:r>
          </a:p>
          <a:p>
            <a:pPr marL="16916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50000"/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 US Person has a &gt; 50% present beneficial interest in assets or income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 Terms – Cont.</a:t>
            </a:r>
          </a:p>
        </p:txBody>
      </p:sp>
    </p:spTree>
    <p:extLst>
      <p:ext uri="{BB962C8B-B14F-4D97-AF65-F5344CB8AC3E}">
        <p14:creationId xmlns:p14="http://schemas.microsoft.com/office/powerpoint/2010/main" val="1100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U.S.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LLC (holding company) owns 65% of a foreign corporation</a:t>
            </a:r>
          </a:p>
          <a:p>
            <a:pPr marL="777240" indent="-320040">
              <a:lnSpc>
                <a:spcPct val="7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 bank accounts of its own</a:t>
            </a:r>
          </a:p>
          <a:p>
            <a:pPr marL="777240" indent="-320040">
              <a:lnSpc>
                <a:spcPct val="7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LLC reports the full value of bank accounts of its offshore corporate subsidiary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U.S.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individual with a Caribbean rental unit</a:t>
            </a:r>
          </a:p>
          <a:p>
            <a:pPr marL="777240" indent="-320040">
              <a:lnSpc>
                <a:spcPct val="7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Managed by Property Manager</a:t>
            </a:r>
          </a:p>
          <a:p>
            <a:pPr marL="777240" indent="-320040">
              <a:lnSpc>
                <a:spcPct val="7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Report the escrow balance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 Examples</a:t>
            </a:r>
          </a:p>
        </p:txBody>
      </p:sp>
      <p:pic>
        <p:nvPicPr>
          <p:cNvPr id="2050" name="Picture 2" descr="00363547(1).jpg (448×29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68" y="4419600"/>
            <a:ext cx="2955537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Failure-to-file penalties are enormous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 willful failure, penalty is greater of 50% of foreign account’s highest balance or $100,000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$10,000 for non-willful violations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FBAR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34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James Moore answered “no” to Foreign Account question on Schedule B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Failure negated “reasonable cause” argument to reverse FBAR penalty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Penalty was $40,000 ($10,000 for each year) for failure to file an FBAR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Don’t Forget Sch. B Question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82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42950" y="1143000"/>
            <a:ext cx="7696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Organizers are likely inadequate.  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There have been cases where a “no” checked on the organizer was deemed “intentional concealment” in applying the non-filing penalties.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Spend a few more minutes asking about offshore interests. 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Reportable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accounts may not be top-of-mind.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Should I file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?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Probably.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FinCEN</a:t>
            </a: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114 – Lesson Learned</a:t>
            </a:r>
          </a:p>
        </p:txBody>
      </p:sp>
    </p:spTree>
    <p:extLst>
      <p:ext uri="{BB962C8B-B14F-4D97-AF65-F5344CB8AC3E}">
        <p14:creationId xmlns:p14="http://schemas.microsoft.com/office/powerpoint/2010/main" val="41883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IRS Form 8938 required if: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Individual exceeds filing threshold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No reporting for domestic entities (trusts, partnerships, etc.)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Report aggregate balance in foreign financial assets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Financial accounts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Stock or security 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Contract, interest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Foreign Financial Asset: FATCA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27112009174355511.jpg (320×4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57625"/>
            <a:ext cx="209005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Form 8938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Filing Threshold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90147"/>
              </p:ext>
            </p:extLst>
          </p:nvPr>
        </p:nvGraphicFramePr>
        <p:xfrm>
          <a:off x="762000" y="1173481"/>
          <a:ext cx="7355206" cy="4008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554334"/>
                <a:gridCol w="2667272"/>
              </a:tblGrid>
              <a:tr h="8411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If Total Value</a:t>
                      </a:r>
                      <a:r>
                        <a:rPr lang="en-US" sz="2000" baseline="0" dirty="0" smtClean="0">
                          <a:latin typeface="+mj-lt"/>
                        </a:rPr>
                        <a:t> of Foreign Financial Assets Exceed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anchor="ctr">
                    <a:solidFill>
                      <a:srgbClr val="840A4D"/>
                    </a:solidFill>
                  </a:tcPr>
                </a:tc>
              </a:tr>
              <a:tr h="499979">
                <a:tc>
                  <a:txBody>
                    <a:bodyPr/>
                    <a:lstStyle/>
                    <a:p>
                      <a:pPr algn="l"/>
                      <a:r>
                        <a:rPr lang="en-US" sz="1700" b="1" i="1" u="sng" dirty="0" smtClean="0">
                          <a:solidFill>
                            <a:srgbClr val="080808"/>
                          </a:solidFill>
                          <a:latin typeface="+mj-lt"/>
                        </a:rPr>
                        <a:t>Not Living Abroad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Last Day</a:t>
                      </a:r>
                      <a:r>
                        <a:rPr lang="en-US" sz="17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of Year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Any Time During Year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Single and MFS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$50,000 </a:t>
                      </a:r>
                      <a:r>
                        <a:rPr lang="en-US" sz="1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</a:t>
                      </a:r>
                      <a:endParaRPr lang="en-US" sz="1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$75,000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</a:t>
                      </a:r>
                      <a:r>
                        <a:rPr lang="en-US" sz="17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Filing Joint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$100,000</a:t>
                      </a:r>
                      <a:r>
                        <a:rPr lang="en-US" sz="17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 </a:t>
                      </a:r>
                      <a:endParaRPr lang="en-US" sz="1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$150,000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700" b="1" i="1" u="sng" dirty="0" smtClean="0">
                          <a:solidFill>
                            <a:srgbClr val="080808"/>
                          </a:solidFill>
                          <a:latin typeface="+mj-lt"/>
                        </a:rPr>
                        <a:t>Living Abroad</a:t>
                      </a:r>
                      <a:endParaRPr lang="en-US" sz="1700" b="1" i="1" u="sng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Single and MFS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$200,000 </a:t>
                      </a:r>
                      <a:r>
                        <a:rPr lang="en-US" sz="12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</a:t>
                      </a:r>
                      <a:endParaRPr lang="en-US" sz="1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$300,000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Married Filing Joint</a:t>
                      </a:r>
                      <a:endParaRPr lang="en-US" sz="17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$400,000</a:t>
                      </a:r>
                      <a:r>
                        <a:rPr lang="en-US" sz="17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80808"/>
                          </a:solidFill>
                          <a:latin typeface="+mj-lt"/>
                        </a:rPr>
                        <a:t>OR</a:t>
                      </a:r>
                      <a:endParaRPr lang="en-US" sz="1200" dirty="0">
                        <a:solidFill>
                          <a:srgbClr val="080808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80808"/>
                          </a:solidFill>
                          <a:latin typeface="+mj-lt"/>
                        </a:rPr>
                        <a:t>$600,000</a:t>
                      </a:r>
                    </a:p>
                  </a:txBody>
                  <a:tcPr anchor="ctr">
                    <a:solidFill>
                      <a:srgbClr val="840A4D">
                        <a:tint val="66000"/>
                        <a:satMod val="1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struction-Factoring.jpg (425×2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4" y="4429125"/>
            <a:ext cx="344521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840A4D"/>
                </a:solidFill>
                <a:latin typeface="Calibri" pitchFamily="34" charset="0"/>
                <a:cs typeface="Calibri" pitchFamily="34" charset="0"/>
              </a:rPr>
              <a:t>Mostly effective starting 2017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Due dates changed for 2016 returns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Enhanced reporting on mortgage information returns (1098s issued after 12.31.16)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Outstanding balance at beginning of year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Loan origination date</a:t>
            </a:r>
          </a:p>
          <a:p>
            <a:pPr marL="118872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Address of securing property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b="1" dirty="0">
                <a:solidFill>
                  <a:srgbClr val="840A4D"/>
                </a:solidFill>
                <a:latin typeface="Calibri" pitchFamily="34" charset="0"/>
                <a:cs typeface="Calibri" pitchFamily="34" charset="0"/>
              </a:rPr>
              <a:t>Starting 2015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 Enhanced estate valuation for stepped up basis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Highway Funding Bill</a:t>
            </a:r>
          </a:p>
        </p:txBody>
      </p:sp>
    </p:spTree>
    <p:extLst>
      <p:ext uri="{BB962C8B-B14F-4D97-AF65-F5344CB8AC3E}">
        <p14:creationId xmlns:p14="http://schemas.microsoft.com/office/powerpoint/2010/main" val="27810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uplicate-content.png (245×2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57575"/>
            <a:ext cx="3200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8938 reporting not required if assets reported on: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3520 – Foreign Trusts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5471 – Foreign Corporations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8621 – Passive Foreign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Investment Companies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8865 – Foreign Partnerships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Duplicate Reporting Not Required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9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6096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35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IRS says failure file Form 8938 with tax return suspends statute of limitations</a:t>
            </a:r>
            <a:endParaRPr lang="en-US" sz="35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1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50,000 voluntary disclosures to date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More than $7 billion collected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Don’t use if tax previously paid, but FBAR report not filed. File </a:t>
            </a: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late FBARs and attach explanation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Offshore Voluntary Disclosure Program (OVDP)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32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-GAY-MARRIAGE-facebook.jpg (1536×89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84" y="4800600"/>
            <a:ext cx="3523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162050"/>
            <a:ext cx="75438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Supreme Court on 6/26/2015: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Legally married same-sex couples</a:t>
            </a: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Married for income tax purposes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u="sng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Form 8958 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required to split community income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Switching from MFS to MFJ is allowed while statute is open and prior to 90 day notice 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Spouse won’t sign, MFS it is (</a:t>
            </a:r>
            <a:r>
              <a:rPr lang="en-US" sz="2600" i="1" dirty="0" err="1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Salzer</a:t>
            </a: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82296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0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600"/>
              </a:spcBef>
              <a:spcAft>
                <a:spcPts val="1200"/>
              </a:spcAft>
              <a:buClr>
                <a:srgbClr val="8C0945"/>
              </a:buClr>
              <a:buSzPct val="80000"/>
              <a:defRPr/>
            </a:pPr>
            <a:endParaRPr lang="en-US" sz="32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Filing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Status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i="1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Voss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Mortgage Interest Deduction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$1,000,000 threshold on unmarried joint ownership of residence</a:t>
            </a:r>
          </a:p>
          <a:p>
            <a:pPr marL="777240" indent="-320040">
              <a:lnSpc>
                <a:spcPct val="9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Limit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per person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, not </a:t>
            </a:r>
            <a:r>
              <a:rPr lang="en-US" sz="2400" u="sng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per residence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i="1" dirty="0" err="1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Bobrow</a:t>
            </a: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: only one 60-day rollover per year, not per IRA account (use trustee-to-trustee still)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4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2015 Tax Rulings</a:t>
            </a:r>
          </a:p>
        </p:txBody>
      </p:sp>
    </p:spTree>
    <p:extLst>
      <p:ext uri="{BB962C8B-B14F-4D97-AF65-F5344CB8AC3E}">
        <p14:creationId xmlns:p14="http://schemas.microsoft.com/office/powerpoint/2010/main" val="1905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IRS Notice 2015-01 proposes using gambling “sessions” to determine wins instead of single wins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Proposal includes changing rules for W-2G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This will allow gamblers to net gains and losses per session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6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Session defined as same game, same casino, same day</a:t>
            </a: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Gambling Winnings</a:t>
            </a:r>
          </a:p>
        </p:txBody>
      </p:sp>
      <p:pic>
        <p:nvPicPr>
          <p:cNvPr id="2052" name="Picture 4" descr="gambling.jpg (1200×83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97" y="4267200"/>
            <a:ext cx="32735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Highway Funding – New Due Dates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0" y="1295400"/>
            <a:ext cx="862954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52475" y="1066800"/>
            <a:ext cx="76962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defRPr/>
            </a:pP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Applies to estates in which an estate return is filed after </a:t>
            </a:r>
            <a:b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7-31-2015</a:t>
            </a:r>
            <a:endParaRPr lang="en-US" sz="24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Consistency between inherited basis and reported basis</a:t>
            </a:r>
          </a:p>
          <a:p>
            <a:pPr marL="365760" indent="-283464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Reporting requirements (postponed to 2.29.16):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Basis reporting by executor to IRS and beneficiary identifying value of each interest in such property as reported on the Estate Return</a:t>
            </a:r>
          </a:p>
          <a:p>
            <a:pPr marL="777240" indent="-320040">
              <a:lnSpc>
                <a:spcPct val="80000"/>
              </a:lnSpc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80808"/>
                </a:solidFill>
                <a:latin typeface="Calibri" pitchFamily="34" charset="0"/>
                <a:cs typeface="Calibri" pitchFamily="34" charset="0"/>
              </a:rPr>
              <a:t>Within 30 days after the due date of the return (including extensions) or the date filed, whichever is earlier</a:t>
            </a: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 smtClean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  <a:p>
            <a:pPr marL="365760" indent="-283464">
              <a:spcBef>
                <a:spcPts val="300"/>
              </a:spcBef>
              <a:spcAft>
                <a:spcPts val="1000"/>
              </a:spcAft>
              <a:buClr>
                <a:srgbClr val="8C0945"/>
              </a:buClr>
              <a:buSzPct val="70000"/>
              <a:buFont typeface="Wingdings 2"/>
              <a:buChar char=""/>
              <a:defRPr/>
            </a:pPr>
            <a:endParaRPr lang="en-US" sz="2600" dirty="0">
              <a:solidFill>
                <a:srgbClr val="08080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125" y="381000"/>
            <a:ext cx="749808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79248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Highway Funding Bill: Estate Valuations</a:t>
            </a:r>
          </a:p>
        </p:txBody>
      </p:sp>
    </p:spTree>
    <p:extLst>
      <p:ext uri="{BB962C8B-B14F-4D97-AF65-F5344CB8AC3E}">
        <p14:creationId xmlns:p14="http://schemas.microsoft.com/office/powerpoint/2010/main" val="40281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47800" y="228600"/>
            <a:ext cx="7499350" cy="5029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buNone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8C094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ABLE Accounts</a:t>
            </a:r>
            <a:endParaRPr lang="en-US" sz="6000" dirty="0" smtClean="0">
              <a:solidFill>
                <a:srgbClr val="8C09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C094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3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BLS_Logo_final_4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486400"/>
            <a:ext cx="3276600" cy="104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95400" cy="6858000"/>
          </a:xfrm>
          <a:prstGeom prst="rect">
            <a:avLst/>
          </a:prstGeom>
          <a:gradFill flip="none" rotWithShape="1">
            <a:gsLst>
              <a:gs pos="34000">
                <a:srgbClr val="8C0945"/>
              </a:gs>
              <a:gs pos="50000">
                <a:srgbClr val="C00000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C00000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7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Flow">
  <a:themeElements>
    <a:clrScheme name="Custom 4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70C0"/>
      </a:accent1>
      <a:accent2>
        <a:srgbClr val="045167"/>
      </a:accent2>
      <a:accent3>
        <a:srgbClr val="FFFCD1"/>
      </a:accent3>
      <a:accent4>
        <a:srgbClr val="002060"/>
      </a:accent4>
      <a:accent5>
        <a:srgbClr val="7CBBF5"/>
      </a:accent5>
      <a:accent6>
        <a:srgbClr val="083E6F"/>
      </a:accent6>
      <a:hlink>
        <a:srgbClr val="387025"/>
      </a:hlink>
      <a:folHlink>
        <a:srgbClr val="15472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4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5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6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ppt/theme/themeOverride7.xml><?xml version="1.0" encoding="utf-8"?>
<a:themeOverride xmlns:a="http://schemas.openxmlformats.org/drawingml/2006/main">
  <a:clrScheme name="Custom 4">
    <a:dk1>
      <a:srgbClr val="FFFFFF"/>
    </a:dk1>
    <a:lt1>
      <a:srgbClr val="FFFFFF"/>
    </a:lt1>
    <a:dk2>
      <a:srgbClr val="FFFFFF"/>
    </a:dk2>
    <a:lt2>
      <a:srgbClr val="FFFFFF"/>
    </a:lt2>
    <a:accent1>
      <a:srgbClr val="0070C0"/>
    </a:accent1>
    <a:accent2>
      <a:srgbClr val="045167"/>
    </a:accent2>
    <a:accent3>
      <a:srgbClr val="FFFCD1"/>
    </a:accent3>
    <a:accent4>
      <a:srgbClr val="002060"/>
    </a:accent4>
    <a:accent5>
      <a:srgbClr val="7CBBF5"/>
    </a:accent5>
    <a:accent6>
      <a:srgbClr val="083E6F"/>
    </a:accent6>
    <a:hlink>
      <a:srgbClr val="387025"/>
    </a:hlink>
    <a:folHlink>
      <a:srgbClr val="15472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3009</Words>
  <Application>Microsoft Office PowerPoint</Application>
  <PresentationFormat>On-screen Show (4:3)</PresentationFormat>
  <Paragraphs>766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4_Flow</vt:lpstr>
      <vt:lpstr>5_Flow</vt:lpstr>
      <vt:lpstr>6_Flow</vt:lpstr>
      <vt:lpstr>7_Flow</vt:lpstr>
      <vt:lpstr>8_Flow</vt:lpstr>
      <vt:lpstr>9_Flow</vt:lpstr>
      <vt:lpstr>10_Flow</vt:lpstr>
      <vt:lpstr>2015 Federal Tax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Turnbull</dc:creator>
  <cp:lastModifiedBy>Widener</cp:lastModifiedBy>
  <cp:revision>380</cp:revision>
  <cp:lastPrinted>2015-11-16T16:41:57Z</cp:lastPrinted>
  <dcterms:created xsi:type="dcterms:W3CDTF">2011-12-11T20:29:08Z</dcterms:created>
  <dcterms:modified xsi:type="dcterms:W3CDTF">2015-11-18T15:45:21Z</dcterms:modified>
</cp:coreProperties>
</file>