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31" r:id="rId3"/>
    <p:sldMasterId id="2147483762" r:id="rId4"/>
    <p:sldMasterId id="2147483793" r:id="rId5"/>
    <p:sldMasterId id="2147483824" r:id="rId6"/>
    <p:sldMasterId id="2147483855" r:id="rId7"/>
  </p:sldMasterIdLst>
  <p:notesMasterIdLst>
    <p:notesMasterId r:id="rId25"/>
  </p:notesMasterIdLst>
  <p:handoutMasterIdLst>
    <p:handoutMasterId r:id="rId26"/>
  </p:handoutMasterIdLst>
  <p:sldIdLst>
    <p:sldId id="459" r:id="rId8"/>
    <p:sldId id="458" r:id="rId9"/>
    <p:sldId id="492" r:id="rId10"/>
    <p:sldId id="461" r:id="rId11"/>
    <p:sldId id="462" r:id="rId12"/>
    <p:sldId id="465" r:id="rId13"/>
    <p:sldId id="466" r:id="rId14"/>
    <p:sldId id="467" r:id="rId15"/>
    <p:sldId id="468" r:id="rId16"/>
    <p:sldId id="469" r:id="rId17"/>
    <p:sldId id="493" r:id="rId18"/>
    <p:sldId id="495" r:id="rId19"/>
    <p:sldId id="470" r:id="rId20"/>
    <p:sldId id="471" r:id="rId21"/>
    <p:sldId id="472" r:id="rId22"/>
    <p:sldId id="473" r:id="rId23"/>
    <p:sldId id="474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C815A2-8B53-4E29-B390-9D9A5638BE2A}">
          <p14:sldIdLst>
            <p14:sldId id="459"/>
            <p14:sldId id="458"/>
            <p14:sldId id="492"/>
            <p14:sldId id="461"/>
            <p14:sldId id="462"/>
            <p14:sldId id="465"/>
            <p14:sldId id="466"/>
            <p14:sldId id="467"/>
            <p14:sldId id="468"/>
            <p14:sldId id="469"/>
            <p14:sldId id="493"/>
            <p14:sldId id="495"/>
            <p14:sldId id="470"/>
            <p14:sldId id="471"/>
            <p14:sldId id="472"/>
            <p14:sldId id="473"/>
            <p14:sldId id="4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945"/>
    <a:srgbClr val="080808"/>
    <a:srgbClr val="660033"/>
    <a:srgbClr val="CBD5F4"/>
    <a:srgbClr val="C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6755" autoAdjust="0"/>
  </p:normalViewPr>
  <p:slideViewPr>
    <p:cSldViewPr>
      <p:cViewPr>
        <p:scale>
          <a:sx n="63" d="100"/>
          <a:sy n="63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3CC2CC7-AB83-4C38-8222-1A6ECE98CBC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85F0CB3-A339-478F-90AC-2CE7772BA8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8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9E87D08-0E7C-45A9-96A7-0C6EF09DDF5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C263F87-A4E8-479D-9D2D-13F1C7C58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8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69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7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90" r:id="rId18"/>
    <p:sldLayoutId id="2147483691" r:id="rId19"/>
    <p:sldLayoutId id="2147483692" r:id="rId20"/>
    <p:sldLayoutId id="2147483696" r:id="rId21"/>
    <p:sldLayoutId id="2147483886" r:id="rId22"/>
    <p:sldLayoutId id="2147483887" r:id="rId2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6" r:id="rId25"/>
    <p:sldLayoutId id="2147483728" r:id="rId26"/>
    <p:sldLayoutId id="2147483729" r:id="rId27"/>
    <p:sldLayoutId id="2147483730" r:id="rId2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7" r:id="rId25"/>
    <p:sldLayoutId id="2147483758" r:id="rId26"/>
    <p:sldLayoutId id="2147483759" r:id="rId27"/>
    <p:sldLayoutId id="2147483760" r:id="rId28"/>
    <p:sldLayoutId id="2147483761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90" r:id="rId27"/>
    <p:sldLayoutId id="2147483791" r:id="rId28"/>
    <p:sldLayoutId id="2147483792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2" r:id="rId26"/>
    <p:sldLayoutId id="2147483853" r:id="rId27"/>
    <p:sldLayoutId id="2147483854" r:id="rId2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11/17/2015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3" r:id="rId27"/>
    <p:sldLayoutId id="2147483884" r:id="rId28"/>
    <p:sldLayoutId id="2147483885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>
              <a:buNone/>
            </a:pPr>
            <a:endParaRPr lang="en-US" sz="6000" dirty="0" smtClean="0"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4900" dirty="0" smtClean="0"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6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Tangible Property Regulations</a:t>
            </a:r>
          </a:p>
          <a:p>
            <a:pPr>
              <a:buNone/>
            </a:pPr>
            <a:endParaRPr lang="en-US" sz="4900" dirty="0" smtClean="0"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5257800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400" i="1" dirty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i="1" dirty="0">
                <a:solidFill>
                  <a:srgbClr val="080808"/>
                </a:solidFill>
                <a:latin typeface="Calibri"/>
                <a:cs typeface="Calibri"/>
              </a:rPr>
              <a:t>Presented by</a:t>
            </a:r>
            <a:endParaRPr lang="en-US" dirty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dirty="0" smtClean="0">
                <a:solidFill>
                  <a:srgbClr val="080808"/>
                </a:solidFill>
                <a:latin typeface="Calibri"/>
                <a:cs typeface="Calibri"/>
              </a:rPr>
              <a:t>David </a:t>
            </a:r>
            <a:r>
              <a:rPr lang="en-US" dirty="0">
                <a:solidFill>
                  <a:srgbClr val="080808"/>
                </a:solidFill>
                <a:latin typeface="Calibri"/>
                <a:cs typeface="Calibri"/>
              </a:rPr>
              <a:t>W. Jennings, CPA</a:t>
            </a:r>
          </a:p>
        </p:txBody>
      </p:sp>
    </p:spTree>
    <p:extLst>
      <p:ext uri="{BB962C8B-B14F-4D97-AF65-F5344CB8AC3E}">
        <p14:creationId xmlns:p14="http://schemas.microsoft.com/office/powerpoint/2010/main" val="349639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 Buildings – It is a replacement of a Major Component or Substantial Structural Part if: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Replacement includes parts that comprise a major component or a significant portion of a major component of a building or building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Must first identify the major component of a building system. Then see if a significant portion was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replaced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667625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Restoration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0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Structural Components – lots of things.  Walls, windows, doors, roof etc.  See </a:t>
            </a:r>
            <a:r>
              <a:rPr lang="en-US" sz="2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reg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1.48-1(e)(2)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Building System – Nine items listed (HVAC, Plumbing, etc.)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Major Component – Performs a discrete and critical function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Substantial Structural Part – Large portion of the physical structure</a:t>
            </a: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667625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Definitions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35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Common Examples of Building System Components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667625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Unit of Property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34843"/>
              </p:ext>
            </p:extLst>
          </p:nvPr>
        </p:nvGraphicFramePr>
        <p:xfrm>
          <a:off x="381000" y="1600200"/>
          <a:ext cx="8229600" cy="487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828800"/>
                <a:gridCol w="1905000"/>
                <a:gridCol w="1447800"/>
                <a:gridCol w="1447800"/>
              </a:tblGrid>
              <a:tr h="43887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C0945"/>
                          </a:solidFill>
                        </a:rPr>
                        <a:t>Building</a:t>
                      </a:r>
                      <a:r>
                        <a:rPr lang="en-US" sz="1600" baseline="0" dirty="0" smtClean="0">
                          <a:solidFill>
                            <a:srgbClr val="8C0945"/>
                          </a:solidFill>
                        </a:rPr>
                        <a:t> Unit(s) of Property and Common Components</a:t>
                      </a:r>
                      <a:endParaRPr lang="en-US" sz="1600" dirty="0">
                        <a:solidFill>
                          <a:srgbClr val="8C0945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87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Building Structure</a:t>
                      </a:r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Heating Ventilation and Air</a:t>
                      </a:r>
                      <a:r>
                        <a:rPr lang="en-US" sz="1100" u="none" baseline="0" dirty="0" smtClean="0">
                          <a:solidFill>
                            <a:srgbClr val="080808"/>
                          </a:solidFill>
                        </a:rPr>
                        <a:t> “HVAC”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Plumbing Systems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Electrical</a:t>
                      </a:r>
                      <a:r>
                        <a:rPr lang="en-US" sz="1100" u="none" baseline="0" dirty="0" smtClean="0">
                          <a:solidFill>
                            <a:srgbClr val="080808"/>
                          </a:solidFill>
                        </a:rPr>
                        <a:t> Systems</a:t>
                      </a:r>
                      <a:endParaRPr lang="en-US" sz="1100" u="none" dirty="0" smtClean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All Elevators</a:t>
                      </a:r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89254">
                <a:tc>
                  <a:txBody>
                    <a:bodyPr/>
                    <a:lstStyle/>
                    <a:p>
                      <a:pPr marL="0" indent="-137160">
                        <a:buFont typeface="Arial" panose="020B0604020202020204" pitchFamily="34" charset="0"/>
                        <a:buChar char="•"/>
                      </a:pPr>
                      <a:endParaRPr lang="en-US" sz="1100" baseline="0" dirty="0" smtClean="0">
                        <a:solidFill>
                          <a:srgbClr val="080808"/>
                        </a:solidFill>
                      </a:endParaRPr>
                    </a:p>
                    <a:p>
                      <a:pPr marL="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Roof</a:t>
                      </a:r>
                    </a:p>
                    <a:p>
                      <a:pPr marL="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Walls</a:t>
                      </a:r>
                    </a:p>
                    <a:p>
                      <a:pPr marL="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Floors</a:t>
                      </a:r>
                    </a:p>
                    <a:p>
                      <a:pPr marL="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Ceilings</a:t>
                      </a:r>
                    </a:p>
                    <a:p>
                      <a:pPr marL="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Foundation</a:t>
                      </a:r>
                      <a:endParaRPr lang="en-US" sz="11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endParaRPr kumimoji="0" lang="en-US" sz="1100" kern="1200" baseline="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Motors 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Compress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Boilers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Furnace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Chillers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Pipes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Ducts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baseline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Radiators</a:t>
                      </a:r>
                      <a:endParaRPr lang="en-US" sz="1100" baseline="0" dirty="0" smtClean="0">
                        <a:solidFill>
                          <a:srgbClr val="080808"/>
                        </a:solidFill>
                      </a:endParaRPr>
                    </a:p>
                    <a:p>
                      <a:pPr indent="-137160"/>
                      <a:endParaRPr lang="en-US" sz="1100" dirty="0" smtClean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endParaRPr lang="en-US" sz="1100" dirty="0" smtClean="0">
                        <a:solidFill>
                          <a:srgbClr val="080808"/>
                        </a:solidFill>
                      </a:endParaRP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Pipes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Drains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Valves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Sinks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Bathtubs</a:t>
                      </a:r>
                    </a:p>
                    <a:p>
                      <a:pPr marL="4572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Toilets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80808"/>
                          </a:solidFill>
                        </a:rPr>
                        <a:t>Water and Sanitary</a:t>
                      </a: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 Sewer Collection Equip.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rgbClr val="080808"/>
                          </a:solidFill>
                        </a:rPr>
                        <a:t>Water Utility Equip.</a:t>
                      </a:r>
                      <a:endParaRPr lang="en-US" sz="11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Wiring Outlets</a:t>
                      </a:r>
                    </a:p>
                    <a:p>
                      <a:pPr marL="4572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Junctions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Lighting Fixtures &amp; Connectors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Elec. Utility Equip.</a:t>
                      </a:r>
                      <a:endParaRPr kumimoji="0" lang="en-US" sz="110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Elevator boxes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Control Equip.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Cables and Movement Equip.</a:t>
                      </a:r>
                      <a:endParaRPr kumimoji="0" lang="en-US" sz="110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874"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All Escalators</a:t>
                      </a:r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Fire Protection</a:t>
                      </a:r>
                      <a:r>
                        <a:rPr lang="en-US" sz="1100" u="none" baseline="0" dirty="0" smtClean="0">
                          <a:solidFill>
                            <a:srgbClr val="080808"/>
                          </a:solidFill>
                        </a:rPr>
                        <a:t> and Alarm Systems</a:t>
                      </a:r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Security Systems</a:t>
                      </a:r>
                      <a:r>
                        <a:rPr lang="en-US" sz="1100" u="none" baseline="0" dirty="0" smtClean="0">
                          <a:solidFill>
                            <a:srgbClr val="080808"/>
                          </a:solidFill>
                        </a:rPr>
                        <a:t> to Protect Building and Occupants</a:t>
                      </a:r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solidFill>
                            <a:srgbClr val="080808"/>
                          </a:solidFill>
                        </a:rPr>
                        <a:t>Gas Distribution</a:t>
                      </a:r>
                      <a:r>
                        <a:rPr lang="en-US" sz="1100" u="none" baseline="0" dirty="0" smtClean="0">
                          <a:solidFill>
                            <a:srgbClr val="080808"/>
                          </a:solidFill>
                        </a:rPr>
                        <a:t> System</a:t>
                      </a:r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 dirty="0">
                        <a:solidFill>
                          <a:srgbClr val="08080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5776"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Rails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Supporting Equip.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Controls</a:t>
                      </a: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Sensing &amp; Detection Devices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Computer Controls Sprinkler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Heads &amp; Mains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Piping &amp; Plumbing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Alarms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Control Panels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Signage</a:t>
                      </a:r>
                      <a:endParaRPr kumimoji="0" lang="en-US" sz="110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Window &amp; Door Locks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Security Cameras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Recorders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Monitors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Motion Detectors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Security Lighting 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Alarms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Entry Access</a:t>
                      </a:r>
                      <a:endParaRPr kumimoji="0" lang="en-US" sz="110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Pipes </a:t>
                      </a:r>
                    </a:p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Gas Equip.</a:t>
                      </a:r>
                      <a:endParaRPr kumimoji="0" lang="en-US" sz="110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09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Example # 16 – Office building with one HVAC System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Comprised of 3 furnaces, 3 AC units, and duct work throughout the building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 Furnace breaks down, replaced with a new furnace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The three furnaces together perform a critical function in operation of HVAC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 Furnaces = Major Component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However replacing a single furnace is not a significant portion of this major component of the HVAC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Not a restoration of the UOP (HVAC system)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667625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5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Restoration Examples HVAC Systems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50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Example # 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17 </a:t>
            </a:r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– Office building with one HVAC System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Comprised of 1 chiller, 1 boiler, cooling tower, etc.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Chiller is replaced with comparable unit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Chiller functions to cool water to generate AC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Chiller performs a discrete and critical function of HVAC system</a:t>
            </a: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Must Capitalize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972425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4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Restoration Examples HVAC Systems – Cont.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10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3810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8C0945"/>
                </a:solidFill>
                <a:latin typeface="Calibri"/>
              </a:rPr>
              <a:t>Major Component/Substantial Structural Part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Engine and cab of truck tractor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Entire roof of manufacturing building (including decking, insulation, asphalt, and various coatings)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Chiller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unit in office building HVAC system (e.g., chiller, boiler, pumps, duct work, diffusers, air handlers, outside air intake, cooling tower)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All wiring within a building's electrical system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7972425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Component/Substantial Structural Part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447800"/>
            <a:ext cx="441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8C0945"/>
                </a:solidFill>
                <a:latin typeface="Calibri"/>
              </a:rPr>
              <a:t>Not a Major Component/Substantial Structural Part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Power switch assembly of drill press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Waterproof membrane of retail store roof (comparable to original membrane)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 of 10 rooftop units in an office building HVAC system (e.g., 10 RTUs, system controls, duct work)</a:t>
            </a:r>
          </a:p>
          <a:p>
            <a:pPr marL="182880" lvl="2" indent="-18288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30% of the wiring within a building's electrical system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3986212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8C0945"/>
                </a:solidFill>
                <a:latin typeface="Calibri"/>
              </a:rPr>
              <a:t>Major Component/Substantial Structural Part</a:t>
            </a:r>
          </a:p>
          <a:p>
            <a:pPr marL="182880" lvl="2" indent="-182880">
              <a:lnSpc>
                <a:spcPct val="13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All toilets and all bathroom sinks (not including associated piping) in all restrooms in 3-floor retail building</a:t>
            </a:r>
          </a:p>
          <a:p>
            <a:pPr marL="182880" lvl="2" indent="-182880">
              <a:lnSpc>
                <a:spcPct val="13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200 of 300 exterior windows</a:t>
            </a:r>
          </a:p>
          <a:p>
            <a:pPr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300 windows represent </a:t>
            </a:r>
            <a:b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25% of building surface area</a:t>
            </a:r>
          </a:p>
          <a:p>
            <a:pPr marL="182880" lvl="2" indent="-182880">
              <a:lnSpc>
                <a:spcPct val="13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Wood floors in all public areas (e.g., lobby, hallways, meeting rooms, ballroom, etc.) of hotel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04800"/>
            <a:ext cx="7972425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Component/Substantial Structural Part Examples – Cont.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48186" y="1524000"/>
            <a:ext cx="4138614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8C0945"/>
                </a:solidFill>
                <a:latin typeface="Calibri"/>
              </a:rPr>
              <a:t>Not a Major Component/Substantial Structural Part</a:t>
            </a:r>
          </a:p>
          <a:p>
            <a:pPr marL="182880" lvl="2" indent="-182880">
              <a:lnSpc>
                <a:spcPct val="13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8 of 20 restroom sinks (not including associated piping) in 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3-floor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retail building</a:t>
            </a:r>
          </a:p>
          <a:p>
            <a:pPr marL="182880" lvl="2" indent="-182880">
              <a:lnSpc>
                <a:spcPct val="13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100 of 300 exterior windows</a:t>
            </a:r>
          </a:p>
          <a:p>
            <a:pPr lvl="1" indent="-283464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300 windows represent </a:t>
            </a:r>
            <a:r>
              <a:rPr lang="en-US" sz="22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n-US" sz="22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en-US" sz="22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2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building surface area</a:t>
            </a:r>
          </a:p>
          <a:p>
            <a:pPr marL="182880" lvl="2" indent="-182880">
              <a:lnSpc>
                <a:spcPct val="13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 of 4 elevators in office building (single elevator is not gain-or-loss property)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182880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Deductible – must reasonably expect (at time UOP is placed in service) to perform more than once during class life (alternative depreciation system (ADS))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Safe harbor does not apply to Betterments, Adaptations, or some Restorations (see Reg. § 1.263(a)‐3(i)(3))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Consider – recurring nature of activity, industry practice, manufacturers‘ recommendations, and taxpayer's experience with similar property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b="1" dirty="0">
                <a:solidFill>
                  <a:srgbClr val="8C0945"/>
                </a:solidFill>
                <a:latin typeface="Calibri" pitchFamily="34" charset="0"/>
                <a:cs typeface="Calibri" pitchFamily="34" charset="0"/>
              </a:rPr>
              <a:t>FOR BUILDINGS: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Deductible – must reasonably expect to perform more than once during the ten year period from when the building system was placed in service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972425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4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 Maintenance Safe Harbor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7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5" y="1143000"/>
            <a:ext cx="772668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Determining the unit of property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Improvement Standards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400" dirty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Tangible Property Regulations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agreenwood\Desktop\Final-Tangible-Property-Repair-Reg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78451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5" y="1524000"/>
            <a:ext cx="772668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Treas. Reg. § 1.263 (a)-3</a:t>
            </a:r>
            <a:endParaRPr lang="en-US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Determine the unit of property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Apply the improvement standards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Consider the routine maintenance safe harbor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Amounts Paid To Improve Tangible </a:t>
            </a:r>
            <a:br>
              <a:rPr lang="en-US" sz="32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Property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92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5" y="1066800"/>
            <a:ext cx="772668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General rule is that all components that are functionally interdependent are a single </a:t>
            </a:r>
            <a:r>
              <a:rPr lang="en-US" sz="2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If taxpayer depreciates a component of a </a:t>
            </a:r>
            <a:r>
              <a:rPr lang="en-US" sz="2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under a different asset class from </a:t>
            </a:r>
            <a:r>
              <a:rPr lang="en-US" sz="2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then component is 	the </a:t>
            </a:r>
            <a:r>
              <a:rPr lang="en-US" sz="2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Special rules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Buildings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Leased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property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Plant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property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Network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assets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Determine The Unit of Property (“</a:t>
            </a:r>
            <a:r>
              <a:rPr lang="en-US" sz="4300" dirty="0" err="1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UoP</a:t>
            </a:r>
            <a:r>
              <a:rPr lang="en-US" sz="43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”)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agreenwood\Desktop\Apartment-Lea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24" y="3352800"/>
            <a:ext cx="34192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5" y="1066800"/>
            <a:ext cx="7726680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82296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is the building and structural components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182880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To determine if </a:t>
            </a:r>
            <a:r>
              <a:rPr lang="en-US" sz="21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is improved, look at each of the following</a:t>
            </a: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Building systems: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Heating, ventilation, and air conditioning systems (HVAC)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Plumbing systems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Electrical systems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All escalators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All elevators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Fire protection and alarm systems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Security systems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Gas distribution systems</a:t>
            </a:r>
          </a:p>
          <a:p>
            <a:pPr marL="1714500" lvl="3" indent="-274320">
              <a:spcBef>
                <a:spcPct val="20000"/>
              </a:spcBef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Other structural components identified in published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guidance</a:t>
            </a:r>
            <a:endParaRPr lang="en-US" sz="21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Building structure, which is defined as the building and its structural components (other than the sub-systems above)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500" dirty="0" err="1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UoP</a:t>
            </a:r>
            <a:r>
              <a:rPr lang="en-US" sz="35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Buildings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1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5" y="1219200"/>
            <a:ext cx="772668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An “improvement” is defined under §1.263(a)‐3(d) as an amount paid after the property is placed in service which: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etterment – Results in a betterment to the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dapts the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to a new or different use</a:t>
            </a:r>
          </a:p>
          <a:p>
            <a:pPr marL="822960" lvl="1" indent="-283464"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estores the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UoP</a:t>
            </a: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80000"/>
              <a:defRPr/>
            </a:pPr>
            <a:endParaRPr lang="en-US" sz="2400" b="1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Clr>
                <a:srgbClr val="8C0945"/>
              </a:buClr>
              <a:buSzPct val="80000"/>
              <a:defRPr/>
            </a:pPr>
            <a:r>
              <a:rPr lang="en-US" sz="2400" b="1" dirty="0" smtClean="0">
                <a:solidFill>
                  <a:srgbClr val="8C0945"/>
                </a:solidFill>
                <a:latin typeface="Calibri" pitchFamily="34" charset="0"/>
                <a:cs typeface="Calibri" pitchFamily="34" charset="0"/>
              </a:rPr>
              <a:t>B-A-R = Improvement (Capitalize)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4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An “Improvement?”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67200"/>
            <a:ext cx="343258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3" y="1066800"/>
            <a:ext cx="7972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Corrects a material condition or defect existing prior to the taxpayer’s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acquisition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Is a material addition (enlargement, expansion, extension)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Is a material increase in capacity, productivity, efficiency, strength, quality, or output (Ex. Replace asphalt shingles with new solar shingles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22960" lvl="1" indent="-283464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Enhancement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due to technological advancements </a:t>
            </a:r>
            <a:b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not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necessarily betterment. (ex. HVAC equipment is </a:t>
            </a:r>
            <a:b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always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going to be more efficient. Is it comparable?)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“Material” ‐ IRS has not defined this!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5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 “Betterment?”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61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5" y="1066800"/>
            <a:ext cx="644842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cost is incurred to adapt UOP to a use different than when originally placed in 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service</a:t>
            </a:r>
            <a:endParaRPr lang="en-US" sz="20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Example – A converts its manufacturing building into a 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showroom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 its 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business</a:t>
            </a:r>
            <a:endParaRPr lang="en-US" sz="20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emoves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and replaces various structural components to provide a better layout for the showroom and its 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offices</a:t>
            </a:r>
            <a:endParaRPr lang="en-US" sz="20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ust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capitalize the amount paid to convert the building into a showroom because the conversion to a showroom is not consistent with A's ordinary use of the building structure at the time it was placed in 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service</a:t>
            </a:r>
            <a:endParaRPr lang="en-US" sz="20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5" y="381000"/>
            <a:ext cx="749808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5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“Adaption”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4" descr="C:\Users\agreenwood\Desktop\showroom_h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43450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1974" y="1066800"/>
            <a:ext cx="7972425" cy="487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82296" lvl="2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defRPr/>
            </a:pP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Restoration </a:t>
            </a:r>
            <a:r>
              <a:rPr lang="en-US" sz="2800" b="1" dirty="0" smtClean="0">
                <a:solidFill>
                  <a:srgbClr val="8C0945"/>
                </a:solidFill>
                <a:latin typeface="Calibri" pitchFamily="34" charset="0"/>
                <a:cs typeface="Calibri" pitchFamily="34" charset="0"/>
              </a:rPr>
              <a:t>only if: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Returns UOP to ordinary operating condition – if in state of disrepair &amp; no longer functional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Replacement of major component or substantial structural part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Rebuilds UOP to like‐new condition after end of class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life</a:t>
            </a:r>
          </a:p>
          <a:p>
            <a:pPr marL="822960" lvl="1" indent="-283464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rgbClr val="8C0945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Class </a:t>
            </a: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life – 168(g)(2) and (3) for purposes of the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alternative </a:t>
            </a: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depreciation system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Replaces component deducted as loss; or adjusted basis taken into account for loss/gain</a:t>
            </a:r>
          </a:p>
          <a:p>
            <a:pPr marL="365760" lvl="2" indent="-283464"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Repair component after casualty loss/event if basis adjusted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974" y="381000"/>
            <a:ext cx="7667625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5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 “Restoration?” 1.263(a)-3(k)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1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4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5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6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7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8111</TotalTime>
  <Words>1156</Words>
  <Application>Microsoft Office PowerPoint</Application>
  <PresentationFormat>On-screen Show (4:3)</PresentationFormat>
  <Paragraphs>220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4_Flow</vt:lpstr>
      <vt:lpstr>5_Flow</vt:lpstr>
      <vt:lpstr>6_Flow</vt:lpstr>
      <vt:lpstr>7_Flow</vt:lpstr>
      <vt:lpstr>8_Flow</vt:lpstr>
      <vt:lpstr>9_Flow</vt:lpstr>
      <vt:lpstr>10_Flow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Turnbull</dc:creator>
  <cp:lastModifiedBy>Widener</cp:lastModifiedBy>
  <cp:revision>398</cp:revision>
  <cp:lastPrinted>2015-11-13T18:51:46Z</cp:lastPrinted>
  <dcterms:created xsi:type="dcterms:W3CDTF">2011-12-11T20:29:08Z</dcterms:created>
  <dcterms:modified xsi:type="dcterms:W3CDTF">2015-11-17T14:25:49Z</dcterms:modified>
</cp:coreProperties>
</file>