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63" r:id="rId4"/>
    <p:sldId id="262" r:id="rId5"/>
    <p:sldId id="264" r:id="rId6"/>
    <p:sldId id="266" r:id="rId7"/>
    <p:sldId id="274" r:id="rId8"/>
    <p:sldId id="267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358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Environmental Protection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1960s</c:v>
                </c:pt>
                <c:pt idx="3">
                  <c:v>Today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Civil Rights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1960s</c:v>
                </c:pt>
                <c:pt idx="3">
                  <c:v>Today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6218064"/>
        <c:axId val="316218456"/>
      </c:lineChart>
      <c:catAx>
        <c:axId val="316218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6218456"/>
        <c:crosses val="autoZero"/>
        <c:auto val="1"/>
        <c:lblAlgn val="ctr"/>
        <c:lblOffset val="100"/>
        <c:noMultiLvlLbl val="0"/>
      </c:catAx>
      <c:valAx>
        <c:axId val="316218456"/>
        <c:scaling>
          <c:orientation val="minMax"/>
          <c:max val="5"/>
          <c:min val="0"/>
        </c:scaling>
        <c:delete val="1"/>
        <c:axPos val="l"/>
        <c:numFmt formatCode="#,##0" sourceLinked="0"/>
        <c:majorTickMark val="none"/>
        <c:minorTickMark val="none"/>
        <c:tickLblPos val="nextTo"/>
        <c:crossAx val="316218064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78B23-A57A-49A5-9054-A15AC44B087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801880-0298-466C-8A31-CEA6B69E6009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Cradle</a:t>
          </a:r>
          <a:endParaRPr lang="en-US" dirty="0"/>
        </a:p>
      </dgm:t>
    </dgm:pt>
    <dgm:pt modelId="{A6A6D90B-B696-4AE1-9476-1D0E2D74F00D}" type="parTrans" cxnId="{484040BE-C8DB-4001-9957-786AB9752F68}">
      <dgm:prSet/>
      <dgm:spPr/>
      <dgm:t>
        <a:bodyPr/>
        <a:lstStyle/>
        <a:p>
          <a:endParaRPr lang="en-US"/>
        </a:p>
      </dgm:t>
    </dgm:pt>
    <dgm:pt modelId="{5AF664B5-8105-4A5B-AE72-1F92BF0736F4}" type="sibTrans" cxnId="{484040BE-C8DB-4001-9957-786AB9752F68}">
      <dgm:prSet/>
      <dgm:spPr/>
      <dgm:t>
        <a:bodyPr/>
        <a:lstStyle/>
        <a:p>
          <a:endParaRPr lang="en-US"/>
        </a:p>
      </dgm:t>
    </dgm:pt>
    <dgm:pt modelId="{A2CFC863-CF59-4B3B-9341-12DBB0ED5EE9}">
      <dgm:prSet phldrT="[Text]" custT="1"/>
      <dgm:spPr/>
      <dgm:t>
        <a:bodyPr/>
        <a:lstStyle/>
        <a:p>
          <a:r>
            <a:rPr lang="en-US" sz="1800" dirty="0" smtClean="0"/>
            <a:t>Raw Material Extraction</a:t>
          </a:r>
          <a:endParaRPr lang="en-US" sz="1800" dirty="0"/>
        </a:p>
      </dgm:t>
    </dgm:pt>
    <dgm:pt modelId="{B02DDA0E-43F9-4D65-BED4-FB2DF5712854}" type="parTrans" cxnId="{6B6938C5-301F-4F71-8681-53C804733C23}">
      <dgm:prSet/>
      <dgm:spPr/>
      <dgm:t>
        <a:bodyPr/>
        <a:lstStyle/>
        <a:p>
          <a:endParaRPr lang="en-US"/>
        </a:p>
      </dgm:t>
    </dgm:pt>
    <dgm:pt modelId="{7D66E477-9068-4972-AD06-4F4DCF84AE85}" type="sibTrans" cxnId="{6B6938C5-301F-4F71-8681-53C804733C23}">
      <dgm:prSet/>
      <dgm:spPr/>
      <dgm:t>
        <a:bodyPr/>
        <a:lstStyle/>
        <a:p>
          <a:endParaRPr lang="en-US"/>
        </a:p>
      </dgm:t>
    </dgm:pt>
    <dgm:pt modelId="{50F32F67-EE28-4E3D-AF17-CDFC1975B053}">
      <dgm:prSet phldrT="[Text]" custT="1"/>
      <dgm:spPr/>
      <dgm:t>
        <a:bodyPr/>
        <a:lstStyle/>
        <a:p>
          <a:r>
            <a:rPr lang="en-US" sz="2000" dirty="0" smtClean="0"/>
            <a:t>Product</a:t>
          </a:r>
          <a:endParaRPr lang="en-US" sz="2000" dirty="0"/>
        </a:p>
      </dgm:t>
    </dgm:pt>
    <dgm:pt modelId="{295413A6-28CB-4706-8255-DB052353859B}" type="parTrans" cxnId="{305BDD50-0D20-4883-AD7F-86E3A62BC7DA}">
      <dgm:prSet/>
      <dgm:spPr/>
      <dgm:t>
        <a:bodyPr/>
        <a:lstStyle/>
        <a:p>
          <a:endParaRPr lang="en-US"/>
        </a:p>
      </dgm:t>
    </dgm:pt>
    <dgm:pt modelId="{530760DC-01DB-4ED0-B9A5-D0FDA9A24782}" type="sibTrans" cxnId="{305BDD50-0D20-4883-AD7F-86E3A62BC7DA}">
      <dgm:prSet/>
      <dgm:spPr/>
      <dgm:t>
        <a:bodyPr/>
        <a:lstStyle/>
        <a:p>
          <a:endParaRPr lang="en-US"/>
        </a:p>
      </dgm:t>
    </dgm:pt>
    <dgm:pt modelId="{65C4C0DB-DE06-4A02-BAF5-B9ABBB3E007C}">
      <dgm:prSet phldrT="[Text]" custT="1"/>
      <dgm:spPr/>
      <dgm:t>
        <a:bodyPr/>
        <a:lstStyle/>
        <a:p>
          <a:r>
            <a:rPr lang="en-US" sz="2000" dirty="0" smtClean="0"/>
            <a:t>Use</a:t>
          </a:r>
          <a:endParaRPr lang="en-US" sz="2000" dirty="0"/>
        </a:p>
      </dgm:t>
    </dgm:pt>
    <dgm:pt modelId="{F230A7F1-B718-4CA5-BF10-09753670AE99}" type="parTrans" cxnId="{EDBCAAE4-DB47-4408-86EE-C9EDDC2BFFFF}">
      <dgm:prSet/>
      <dgm:spPr/>
      <dgm:t>
        <a:bodyPr/>
        <a:lstStyle/>
        <a:p>
          <a:endParaRPr lang="en-US"/>
        </a:p>
      </dgm:t>
    </dgm:pt>
    <dgm:pt modelId="{64306F3E-A58B-46FB-BD31-AC8648EFCF6A}" type="sibTrans" cxnId="{EDBCAAE4-DB47-4408-86EE-C9EDDC2BFFFF}">
      <dgm:prSet/>
      <dgm:spPr/>
      <dgm:t>
        <a:bodyPr/>
        <a:lstStyle/>
        <a:p>
          <a:endParaRPr lang="en-US"/>
        </a:p>
      </dgm:t>
    </dgm:pt>
    <dgm:pt modelId="{0A3B077D-9B85-4516-9F0F-03CC31DDA5CD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Grave</a:t>
          </a:r>
          <a:endParaRPr lang="en-US" dirty="0"/>
        </a:p>
      </dgm:t>
    </dgm:pt>
    <dgm:pt modelId="{F9C84AA4-8B26-4C1F-A62F-90D865AAFA24}" type="parTrans" cxnId="{19BF7D30-BED5-4376-974D-DFF6FE5098AB}">
      <dgm:prSet/>
      <dgm:spPr/>
      <dgm:t>
        <a:bodyPr/>
        <a:lstStyle/>
        <a:p>
          <a:endParaRPr lang="en-US"/>
        </a:p>
      </dgm:t>
    </dgm:pt>
    <dgm:pt modelId="{5F676AA2-8FAD-4429-A79D-4D1A7B817404}" type="sibTrans" cxnId="{19BF7D30-BED5-4376-974D-DFF6FE5098AB}">
      <dgm:prSet/>
      <dgm:spPr/>
      <dgm:t>
        <a:bodyPr/>
        <a:lstStyle/>
        <a:p>
          <a:endParaRPr lang="en-US"/>
        </a:p>
      </dgm:t>
    </dgm:pt>
    <dgm:pt modelId="{B7E0F63A-1347-4D64-A3B2-1F2C56621B73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4F0F9432-73E7-4970-8308-FD738C13EC59}" type="parTrans" cxnId="{8BC73D50-664B-4050-BF5A-6DD307DCC61C}">
      <dgm:prSet/>
      <dgm:spPr/>
      <dgm:t>
        <a:bodyPr/>
        <a:lstStyle/>
        <a:p>
          <a:endParaRPr lang="en-US"/>
        </a:p>
      </dgm:t>
    </dgm:pt>
    <dgm:pt modelId="{589E5E84-BF52-4634-823B-C332BC9E62B9}" type="sibTrans" cxnId="{8BC73D50-664B-4050-BF5A-6DD307DCC61C}">
      <dgm:prSet/>
      <dgm:spPr/>
      <dgm:t>
        <a:bodyPr/>
        <a:lstStyle/>
        <a:p>
          <a:endParaRPr lang="en-US"/>
        </a:p>
      </dgm:t>
    </dgm:pt>
    <dgm:pt modelId="{9E7B3C85-DAFC-4DF1-8775-E770E6051EAA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7BFFF44-C36A-44EF-841F-08BD15FBDF23}" type="parTrans" cxnId="{E60C46B4-A1A6-4553-821D-F3601A218CDA}">
      <dgm:prSet/>
      <dgm:spPr/>
      <dgm:t>
        <a:bodyPr/>
        <a:lstStyle/>
        <a:p>
          <a:endParaRPr lang="en-US"/>
        </a:p>
      </dgm:t>
    </dgm:pt>
    <dgm:pt modelId="{7E104707-EE34-4024-B700-646A793C1690}" type="sibTrans" cxnId="{E60C46B4-A1A6-4553-821D-F3601A218CDA}">
      <dgm:prSet/>
      <dgm:spPr/>
      <dgm:t>
        <a:bodyPr/>
        <a:lstStyle/>
        <a:p>
          <a:endParaRPr lang="en-US"/>
        </a:p>
      </dgm:t>
    </dgm:pt>
    <dgm:pt modelId="{83029813-AEA3-4D90-B946-EBA5667A5BEE}">
      <dgm:prSet phldrT="[Text]" custT="1"/>
      <dgm:spPr/>
      <dgm:t>
        <a:bodyPr/>
        <a:lstStyle/>
        <a:p>
          <a:r>
            <a:rPr lang="en-US" sz="2000" dirty="0" smtClean="0"/>
            <a:t>Waste</a:t>
          </a:r>
          <a:endParaRPr lang="en-US" sz="2000" dirty="0"/>
        </a:p>
      </dgm:t>
    </dgm:pt>
    <dgm:pt modelId="{56AFEE03-6938-45A1-835E-753B372C72E7}" type="parTrans" cxnId="{949FB227-42BA-4DDB-AFA8-13BE3007B82E}">
      <dgm:prSet/>
      <dgm:spPr/>
      <dgm:t>
        <a:bodyPr/>
        <a:lstStyle/>
        <a:p>
          <a:endParaRPr lang="en-US"/>
        </a:p>
      </dgm:t>
    </dgm:pt>
    <dgm:pt modelId="{3882AA87-94CB-4337-8559-4AA61E480C2A}" type="sibTrans" cxnId="{949FB227-42BA-4DDB-AFA8-13BE3007B82E}">
      <dgm:prSet/>
      <dgm:spPr/>
      <dgm:t>
        <a:bodyPr/>
        <a:lstStyle/>
        <a:p>
          <a:endParaRPr lang="en-US"/>
        </a:p>
      </dgm:t>
    </dgm:pt>
    <dgm:pt modelId="{F5C415C0-DFF0-40EB-AB6B-553AEB3779C0}" type="pres">
      <dgm:prSet presAssocID="{B0478B23-A57A-49A5-9054-A15AC44B087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75BFFE-9084-4FBD-8719-E746610A1154}" type="pres">
      <dgm:prSet presAssocID="{C6801880-0298-466C-8A31-CEA6B69E6009}" presName="composite" presStyleCnt="0"/>
      <dgm:spPr/>
    </dgm:pt>
    <dgm:pt modelId="{B878E0F1-0FC9-4E95-AB7C-2DDC65F41891}" type="pres">
      <dgm:prSet presAssocID="{C6801880-0298-466C-8A31-CEA6B69E600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1FF82-5F9A-4882-8D79-B890063879C5}" type="pres">
      <dgm:prSet presAssocID="{C6801880-0298-466C-8A31-CEA6B69E600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B70A4-1935-4422-BDAD-DB5486DEC527}" type="pres">
      <dgm:prSet presAssocID="{5AF664B5-8105-4A5B-AE72-1F92BF0736F4}" presName="sp" presStyleCnt="0"/>
      <dgm:spPr/>
    </dgm:pt>
    <dgm:pt modelId="{CEA7A24F-1F06-42E3-9E33-1A30C2308F91}" type="pres">
      <dgm:prSet presAssocID="{B7E0F63A-1347-4D64-A3B2-1F2C56621B73}" presName="composite" presStyleCnt="0"/>
      <dgm:spPr/>
    </dgm:pt>
    <dgm:pt modelId="{7E287C59-CCDE-448F-A7E8-FA02166CD4C2}" type="pres">
      <dgm:prSet presAssocID="{B7E0F63A-1347-4D64-A3B2-1F2C56621B7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AC3A5-1426-4FA9-907D-519F9434EA79}" type="pres">
      <dgm:prSet presAssocID="{B7E0F63A-1347-4D64-A3B2-1F2C56621B7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8ABC8-74B5-4E60-B644-4CA35AE533D7}" type="pres">
      <dgm:prSet presAssocID="{589E5E84-BF52-4634-823B-C332BC9E62B9}" presName="sp" presStyleCnt="0"/>
      <dgm:spPr/>
    </dgm:pt>
    <dgm:pt modelId="{6748A9EB-ECEC-4F91-91C5-177B9E5D6B48}" type="pres">
      <dgm:prSet presAssocID="{9E7B3C85-DAFC-4DF1-8775-E770E6051EAA}" presName="composite" presStyleCnt="0"/>
      <dgm:spPr/>
    </dgm:pt>
    <dgm:pt modelId="{F304F3A5-699F-4D97-8394-7C5F318E7828}" type="pres">
      <dgm:prSet presAssocID="{9E7B3C85-DAFC-4DF1-8775-E770E6051EA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DEAD1-A360-4F4F-A9BF-2513C9E21E0B}" type="pres">
      <dgm:prSet presAssocID="{9E7B3C85-DAFC-4DF1-8775-E770E6051EA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C5ABD-D088-4535-B6F5-1AB66D6ACF38}" type="pres">
      <dgm:prSet presAssocID="{7E104707-EE34-4024-B700-646A793C1690}" presName="sp" presStyleCnt="0"/>
      <dgm:spPr/>
    </dgm:pt>
    <dgm:pt modelId="{67D8E193-07DA-4892-9E9C-55EC8C522752}" type="pres">
      <dgm:prSet presAssocID="{0A3B077D-9B85-4516-9F0F-03CC31DDA5CD}" presName="composite" presStyleCnt="0"/>
      <dgm:spPr/>
    </dgm:pt>
    <dgm:pt modelId="{0773FF6D-C077-4D5C-A6D3-72D7882B69E1}" type="pres">
      <dgm:prSet presAssocID="{0A3B077D-9B85-4516-9F0F-03CC31DDA5C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4AE16-E852-4307-9DE3-78B556021A3E}" type="pres">
      <dgm:prSet presAssocID="{0A3B077D-9B85-4516-9F0F-03CC31DDA5C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4040BE-C8DB-4001-9957-786AB9752F68}" srcId="{B0478B23-A57A-49A5-9054-A15AC44B0875}" destId="{C6801880-0298-466C-8A31-CEA6B69E6009}" srcOrd="0" destOrd="0" parTransId="{A6A6D90B-B696-4AE1-9476-1D0E2D74F00D}" sibTransId="{5AF664B5-8105-4A5B-AE72-1F92BF0736F4}"/>
    <dgm:cxn modelId="{305BDD50-0D20-4883-AD7F-86E3A62BC7DA}" srcId="{B7E0F63A-1347-4D64-A3B2-1F2C56621B73}" destId="{50F32F67-EE28-4E3D-AF17-CDFC1975B053}" srcOrd="0" destOrd="0" parTransId="{295413A6-28CB-4706-8255-DB052353859B}" sibTransId="{530760DC-01DB-4ED0-B9A5-D0FDA9A24782}"/>
    <dgm:cxn modelId="{E60C46B4-A1A6-4553-821D-F3601A218CDA}" srcId="{B0478B23-A57A-49A5-9054-A15AC44B0875}" destId="{9E7B3C85-DAFC-4DF1-8775-E770E6051EAA}" srcOrd="2" destOrd="0" parTransId="{07BFFF44-C36A-44EF-841F-08BD15FBDF23}" sibTransId="{7E104707-EE34-4024-B700-646A793C1690}"/>
    <dgm:cxn modelId="{F8380B76-29BC-4CAD-9016-9EB15DDA1FB3}" type="presOf" srcId="{65C4C0DB-DE06-4A02-BAF5-B9ABBB3E007C}" destId="{623DEAD1-A360-4F4F-A9BF-2513C9E21E0B}" srcOrd="0" destOrd="0" presId="urn:microsoft.com/office/officeart/2005/8/layout/chevron2"/>
    <dgm:cxn modelId="{E82D570F-C907-4346-9231-45B89FEA763A}" type="presOf" srcId="{50F32F67-EE28-4E3D-AF17-CDFC1975B053}" destId="{6BEAC3A5-1426-4FA9-907D-519F9434EA79}" srcOrd="0" destOrd="0" presId="urn:microsoft.com/office/officeart/2005/8/layout/chevron2"/>
    <dgm:cxn modelId="{988B7257-3BC7-4853-9A30-8CA00F0C4034}" type="presOf" srcId="{9E7B3C85-DAFC-4DF1-8775-E770E6051EAA}" destId="{F304F3A5-699F-4D97-8394-7C5F318E7828}" srcOrd="0" destOrd="0" presId="urn:microsoft.com/office/officeart/2005/8/layout/chevron2"/>
    <dgm:cxn modelId="{19BF7D30-BED5-4376-974D-DFF6FE5098AB}" srcId="{B0478B23-A57A-49A5-9054-A15AC44B0875}" destId="{0A3B077D-9B85-4516-9F0F-03CC31DDA5CD}" srcOrd="3" destOrd="0" parTransId="{F9C84AA4-8B26-4C1F-A62F-90D865AAFA24}" sibTransId="{5F676AA2-8FAD-4429-A79D-4D1A7B817404}"/>
    <dgm:cxn modelId="{62FA9DA0-257A-432A-8722-3321E3DE2D59}" type="presOf" srcId="{83029813-AEA3-4D90-B946-EBA5667A5BEE}" destId="{3F34AE16-E852-4307-9DE3-78B556021A3E}" srcOrd="0" destOrd="0" presId="urn:microsoft.com/office/officeart/2005/8/layout/chevron2"/>
    <dgm:cxn modelId="{C6A2316F-034C-4E76-AA0F-E25B442063A7}" type="presOf" srcId="{B7E0F63A-1347-4D64-A3B2-1F2C56621B73}" destId="{7E287C59-CCDE-448F-A7E8-FA02166CD4C2}" srcOrd="0" destOrd="0" presId="urn:microsoft.com/office/officeart/2005/8/layout/chevron2"/>
    <dgm:cxn modelId="{D52C4DF4-EFA2-4B2F-AE81-4AFD4EE7820D}" type="presOf" srcId="{0A3B077D-9B85-4516-9F0F-03CC31DDA5CD}" destId="{0773FF6D-C077-4D5C-A6D3-72D7882B69E1}" srcOrd="0" destOrd="0" presId="urn:microsoft.com/office/officeart/2005/8/layout/chevron2"/>
    <dgm:cxn modelId="{8BC73D50-664B-4050-BF5A-6DD307DCC61C}" srcId="{B0478B23-A57A-49A5-9054-A15AC44B0875}" destId="{B7E0F63A-1347-4D64-A3B2-1F2C56621B73}" srcOrd="1" destOrd="0" parTransId="{4F0F9432-73E7-4970-8308-FD738C13EC59}" sibTransId="{589E5E84-BF52-4634-823B-C332BC9E62B9}"/>
    <dgm:cxn modelId="{053EDD89-5200-486A-9FF0-60EC007DBBA9}" type="presOf" srcId="{A2CFC863-CF59-4B3B-9341-12DBB0ED5EE9}" destId="{8121FF82-5F9A-4882-8D79-B890063879C5}" srcOrd="0" destOrd="0" presId="urn:microsoft.com/office/officeart/2005/8/layout/chevron2"/>
    <dgm:cxn modelId="{EDBCAAE4-DB47-4408-86EE-C9EDDC2BFFFF}" srcId="{9E7B3C85-DAFC-4DF1-8775-E770E6051EAA}" destId="{65C4C0DB-DE06-4A02-BAF5-B9ABBB3E007C}" srcOrd="0" destOrd="0" parTransId="{F230A7F1-B718-4CA5-BF10-09753670AE99}" sibTransId="{64306F3E-A58B-46FB-BD31-AC8648EFCF6A}"/>
    <dgm:cxn modelId="{6BF7584E-9B3D-411F-8D15-C203EE8D206B}" type="presOf" srcId="{C6801880-0298-466C-8A31-CEA6B69E6009}" destId="{B878E0F1-0FC9-4E95-AB7C-2DDC65F41891}" srcOrd="0" destOrd="0" presId="urn:microsoft.com/office/officeart/2005/8/layout/chevron2"/>
    <dgm:cxn modelId="{6B6938C5-301F-4F71-8681-53C804733C23}" srcId="{C6801880-0298-466C-8A31-CEA6B69E6009}" destId="{A2CFC863-CF59-4B3B-9341-12DBB0ED5EE9}" srcOrd="0" destOrd="0" parTransId="{B02DDA0E-43F9-4D65-BED4-FB2DF5712854}" sibTransId="{7D66E477-9068-4972-AD06-4F4DCF84AE85}"/>
    <dgm:cxn modelId="{949FB227-42BA-4DDB-AFA8-13BE3007B82E}" srcId="{0A3B077D-9B85-4516-9F0F-03CC31DDA5CD}" destId="{83029813-AEA3-4D90-B946-EBA5667A5BEE}" srcOrd="0" destOrd="0" parTransId="{56AFEE03-6938-45A1-835E-753B372C72E7}" sibTransId="{3882AA87-94CB-4337-8559-4AA61E480C2A}"/>
    <dgm:cxn modelId="{BD43CB0F-9D74-4760-AA50-367CA537BFF9}" type="presOf" srcId="{B0478B23-A57A-49A5-9054-A15AC44B0875}" destId="{F5C415C0-DFF0-40EB-AB6B-553AEB3779C0}" srcOrd="0" destOrd="0" presId="urn:microsoft.com/office/officeart/2005/8/layout/chevron2"/>
    <dgm:cxn modelId="{40F79F30-9A6E-4547-8BC6-19C61996FAA2}" type="presParOf" srcId="{F5C415C0-DFF0-40EB-AB6B-553AEB3779C0}" destId="{4675BFFE-9084-4FBD-8719-E746610A1154}" srcOrd="0" destOrd="0" presId="urn:microsoft.com/office/officeart/2005/8/layout/chevron2"/>
    <dgm:cxn modelId="{A9C87636-31CF-4AAF-B5D2-B3CD8ECAF576}" type="presParOf" srcId="{4675BFFE-9084-4FBD-8719-E746610A1154}" destId="{B878E0F1-0FC9-4E95-AB7C-2DDC65F41891}" srcOrd="0" destOrd="0" presId="urn:microsoft.com/office/officeart/2005/8/layout/chevron2"/>
    <dgm:cxn modelId="{72F83689-2AEF-4423-A88A-1CA8B39D400F}" type="presParOf" srcId="{4675BFFE-9084-4FBD-8719-E746610A1154}" destId="{8121FF82-5F9A-4882-8D79-B890063879C5}" srcOrd="1" destOrd="0" presId="urn:microsoft.com/office/officeart/2005/8/layout/chevron2"/>
    <dgm:cxn modelId="{02841187-B322-4320-A0DF-39977EB34030}" type="presParOf" srcId="{F5C415C0-DFF0-40EB-AB6B-553AEB3779C0}" destId="{F39B70A4-1935-4422-BDAD-DB5486DEC527}" srcOrd="1" destOrd="0" presId="urn:microsoft.com/office/officeart/2005/8/layout/chevron2"/>
    <dgm:cxn modelId="{3BA50C86-5E86-43BA-9B16-AC14C1EFCD6F}" type="presParOf" srcId="{F5C415C0-DFF0-40EB-AB6B-553AEB3779C0}" destId="{CEA7A24F-1F06-42E3-9E33-1A30C2308F91}" srcOrd="2" destOrd="0" presId="urn:microsoft.com/office/officeart/2005/8/layout/chevron2"/>
    <dgm:cxn modelId="{E57BCFA0-C03A-4FB7-9654-BD00483D4DE3}" type="presParOf" srcId="{CEA7A24F-1F06-42E3-9E33-1A30C2308F91}" destId="{7E287C59-CCDE-448F-A7E8-FA02166CD4C2}" srcOrd="0" destOrd="0" presId="urn:microsoft.com/office/officeart/2005/8/layout/chevron2"/>
    <dgm:cxn modelId="{F5AC5A78-2797-4A2C-A921-E035F4E383CD}" type="presParOf" srcId="{CEA7A24F-1F06-42E3-9E33-1A30C2308F91}" destId="{6BEAC3A5-1426-4FA9-907D-519F9434EA79}" srcOrd="1" destOrd="0" presId="urn:microsoft.com/office/officeart/2005/8/layout/chevron2"/>
    <dgm:cxn modelId="{00DDD07C-01BD-4CB5-9E54-88E575A69058}" type="presParOf" srcId="{F5C415C0-DFF0-40EB-AB6B-553AEB3779C0}" destId="{2308ABC8-74B5-4E60-B644-4CA35AE533D7}" srcOrd="3" destOrd="0" presId="urn:microsoft.com/office/officeart/2005/8/layout/chevron2"/>
    <dgm:cxn modelId="{C1D1710D-D955-4634-A095-8BAC39942064}" type="presParOf" srcId="{F5C415C0-DFF0-40EB-AB6B-553AEB3779C0}" destId="{6748A9EB-ECEC-4F91-91C5-177B9E5D6B48}" srcOrd="4" destOrd="0" presId="urn:microsoft.com/office/officeart/2005/8/layout/chevron2"/>
    <dgm:cxn modelId="{CA9C5F61-016D-462B-99DF-550ED1842765}" type="presParOf" srcId="{6748A9EB-ECEC-4F91-91C5-177B9E5D6B48}" destId="{F304F3A5-699F-4D97-8394-7C5F318E7828}" srcOrd="0" destOrd="0" presId="urn:microsoft.com/office/officeart/2005/8/layout/chevron2"/>
    <dgm:cxn modelId="{5886C2BC-A102-4358-97A4-5132CEC9F0ED}" type="presParOf" srcId="{6748A9EB-ECEC-4F91-91C5-177B9E5D6B48}" destId="{623DEAD1-A360-4F4F-A9BF-2513C9E21E0B}" srcOrd="1" destOrd="0" presId="urn:microsoft.com/office/officeart/2005/8/layout/chevron2"/>
    <dgm:cxn modelId="{05444436-7E99-4AA5-BB87-C0436551AB8B}" type="presParOf" srcId="{F5C415C0-DFF0-40EB-AB6B-553AEB3779C0}" destId="{BEFC5ABD-D088-4535-B6F5-1AB66D6ACF38}" srcOrd="5" destOrd="0" presId="urn:microsoft.com/office/officeart/2005/8/layout/chevron2"/>
    <dgm:cxn modelId="{4B4EDDA0-CAAE-4D3B-903B-57854A068CDA}" type="presParOf" srcId="{F5C415C0-DFF0-40EB-AB6B-553AEB3779C0}" destId="{67D8E193-07DA-4892-9E9C-55EC8C522752}" srcOrd="6" destOrd="0" presId="urn:microsoft.com/office/officeart/2005/8/layout/chevron2"/>
    <dgm:cxn modelId="{0CE2EA30-1457-401B-BB92-48EACCF60ADD}" type="presParOf" srcId="{67D8E193-07DA-4892-9E9C-55EC8C522752}" destId="{0773FF6D-C077-4D5C-A6D3-72D7882B69E1}" srcOrd="0" destOrd="0" presId="urn:microsoft.com/office/officeart/2005/8/layout/chevron2"/>
    <dgm:cxn modelId="{F77EBA03-36B1-437F-AC28-83E08649156E}" type="presParOf" srcId="{67D8E193-07DA-4892-9E9C-55EC8C522752}" destId="{3F34AE16-E852-4307-9DE3-78B556021A3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5CFF78-5036-43EA-93DF-623148194C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F9EE5F-5973-498C-96D0-E3F5D647E1E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Diminished</a:t>
          </a:r>
          <a:endParaRPr lang="en-US" dirty="0"/>
        </a:p>
      </dgm:t>
    </dgm:pt>
    <dgm:pt modelId="{2E0E46E0-A873-4CEE-8547-A589DE4A5186}" type="parTrans" cxnId="{2B652435-1484-4A91-8EC6-B9970ED35C7D}">
      <dgm:prSet/>
      <dgm:spPr/>
      <dgm:t>
        <a:bodyPr/>
        <a:lstStyle/>
        <a:p>
          <a:endParaRPr lang="en-US"/>
        </a:p>
      </dgm:t>
    </dgm:pt>
    <dgm:pt modelId="{B142B853-CFFC-471F-AB08-932663E392A7}" type="sibTrans" cxnId="{2B652435-1484-4A91-8EC6-B9970ED35C7D}">
      <dgm:prSet/>
      <dgm:spPr/>
      <dgm:t>
        <a:bodyPr/>
        <a:lstStyle/>
        <a:p>
          <a:endParaRPr lang="en-US"/>
        </a:p>
      </dgm:t>
    </dgm:pt>
    <dgm:pt modelId="{B87F1C71-C28E-4963-825E-A95F7B3945F3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Health</a:t>
          </a:r>
          <a:endParaRPr lang="en-US" dirty="0"/>
        </a:p>
      </dgm:t>
    </dgm:pt>
    <dgm:pt modelId="{48A39EB5-338A-4790-9FE0-D117C43D4872}" type="parTrans" cxnId="{B3E823A3-7D03-45DD-B573-70313146CA60}">
      <dgm:prSet/>
      <dgm:spPr/>
      <dgm:t>
        <a:bodyPr/>
        <a:lstStyle/>
        <a:p>
          <a:endParaRPr lang="en-US"/>
        </a:p>
      </dgm:t>
    </dgm:pt>
    <dgm:pt modelId="{0DACFD63-F4D4-4FBE-89BD-92EC8A1CB6FC}" type="sibTrans" cxnId="{B3E823A3-7D03-45DD-B573-70313146CA60}">
      <dgm:prSet/>
      <dgm:spPr/>
      <dgm:t>
        <a:bodyPr/>
        <a:lstStyle/>
        <a:p>
          <a:endParaRPr lang="en-US"/>
        </a:p>
      </dgm:t>
    </dgm:pt>
    <dgm:pt modelId="{74124272-43CD-4410-8EA8-596636FD3BD5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Happiness</a:t>
          </a:r>
          <a:endParaRPr lang="en-US" dirty="0"/>
        </a:p>
      </dgm:t>
    </dgm:pt>
    <dgm:pt modelId="{8B872EDB-6DB8-44AC-B46A-3C8EF47B5AAA}" type="parTrans" cxnId="{62BD1712-A6B0-4465-A860-E5DE3C8A1E85}">
      <dgm:prSet/>
      <dgm:spPr/>
      <dgm:t>
        <a:bodyPr/>
        <a:lstStyle/>
        <a:p>
          <a:endParaRPr lang="en-US"/>
        </a:p>
      </dgm:t>
    </dgm:pt>
    <dgm:pt modelId="{642AE3CE-AAB7-4F85-ADC6-09161A0FD7A4}" type="sibTrans" cxnId="{62BD1712-A6B0-4465-A860-E5DE3C8A1E85}">
      <dgm:prSet/>
      <dgm:spPr/>
      <dgm:t>
        <a:bodyPr/>
        <a:lstStyle/>
        <a:p>
          <a:endParaRPr lang="en-US"/>
        </a:p>
      </dgm:t>
    </dgm:pt>
    <dgm:pt modelId="{1A748263-F348-4CDC-9F15-D94B5467BEDF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Wealth</a:t>
          </a:r>
          <a:endParaRPr lang="en-US" dirty="0"/>
        </a:p>
      </dgm:t>
    </dgm:pt>
    <dgm:pt modelId="{B811D70F-7E18-43FF-9F49-A211E4E507CC}" type="parTrans" cxnId="{AC5E6F3F-2D1B-41E0-A636-832C757EE822}">
      <dgm:prSet/>
      <dgm:spPr/>
      <dgm:t>
        <a:bodyPr/>
        <a:lstStyle/>
        <a:p>
          <a:endParaRPr lang="en-US"/>
        </a:p>
      </dgm:t>
    </dgm:pt>
    <dgm:pt modelId="{8D608CE8-D6FB-48C2-B693-0B30CF490821}" type="sibTrans" cxnId="{AC5E6F3F-2D1B-41E0-A636-832C757EE822}">
      <dgm:prSet/>
      <dgm:spPr/>
      <dgm:t>
        <a:bodyPr/>
        <a:lstStyle/>
        <a:p>
          <a:endParaRPr lang="en-US"/>
        </a:p>
      </dgm:t>
    </dgm:pt>
    <dgm:pt modelId="{505CB11E-239D-4886-9E6C-CCAA7F624740}" type="pres">
      <dgm:prSet presAssocID="{FA5CFF78-5036-43EA-93DF-623148194C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92CC5F-2E69-4F2B-98AC-948DEAF09DC0}" type="pres">
      <dgm:prSet presAssocID="{93F9EE5F-5973-498C-96D0-E3F5D647E1E4}" presName="root1" presStyleCnt="0"/>
      <dgm:spPr/>
    </dgm:pt>
    <dgm:pt modelId="{F7BB72FA-DD39-4567-91C5-E3ABA8C8E43F}" type="pres">
      <dgm:prSet presAssocID="{93F9EE5F-5973-498C-96D0-E3F5D647E1E4}" presName="LevelOneTextNode" presStyleLbl="node0" presStyleIdx="0" presStyleCnt="1" custAng="5400000" custScaleY="56895" custLinFactX="-35708" custLinFactNeighborX="-100000" custLinFactNeighborY="3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052E33-1CEF-4D68-90EA-3B7922FC9769}" type="pres">
      <dgm:prSet presAssocID="{93F9EE5F-5973-498C-96D0-E3F5D647E1E4}" presName="level2hierChild" presStyleCnt="0"/>
      <dgm:spPr/>
    </dgm:pt>
    <dgm:pt modelId="{D7AE11F7-15AD-4430-AE69-F7B204D442AB}" type="pres">
      <dgm:prSet presAssocID="{48A39EB5-338A-4790-9FE0-D117C43D487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6665FC05-332A-492C-BA0F-A9D63C909EED}" type="pres">
      <dgm:prSet presAssocID="{48A39EB5-338A-4790-9FE0-D117C43D487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1D1045AF-7A34-4CD3-8667-07B82DBA5946}" type="pres">
      <dgm:prSet presAssocID="{B87F1C71-C28E-4963-825E-A95F7B3945F3}" presName="root2" presStyleCnt="0"/>
      <dgm:spPr/>
    </dgm:pt>
    <dgm:pt modelId="{1DA1250E-C70C-49A9-A571-E9D83C1E9646}" type="pres">
      <dgm:prSet presAssocID="{B87F1C71-C28E-4963-825E-A95F7B3945F3}" presName="LevelTwoTextNode" presStyleLbl="node2" presStyleIdx="0" presStyleCnt="3" custLinFactNeighborX="-4255" custLinFactNeighborY="-2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97AAD6-239B-4EFD-A839-F4FF8D57515D}" type="pres">
      <dgm:prSet presAssocID="{B87F1C71-C28E-4963-825E-A95F7B3945F3}" presName="level3hierChild" presStyleCnt="0"/>
      <dgm:spPr/>
    </dgm:pt>
    <dgm:pt modelId="{7F332DB5-A7C0-4F66-9488-5CF2237D0AD7}" type="pres">
      <dgm:prSet presAssocID="{8B872EDB-6DB8-44AC-B46A-3C8EF47B5AA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997451D-C316-4B6B-B179-FB6A6C415199}" type="pres">
      <dgm:prSet presAssocID="{8B872EDB-6DB8-44AC-B46A-3C8EF47B5AA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94CEECA-DE4F-4817-817A-79AC6DEC187C}" type="pres">
      <dgm:prSet presAssocID="{74124272-43CD-4410-8EA8-596636FD3BD5}" presName="root2" presStyleCnt="0"/>
      <dgm:spPr/>
    </dgm:pt>
    <dgm:pt modelId="{E7B39B5D-4240-4275-83A5-5604B94A62F5}" type="pres">
      <dgm:prSet presAssocID="{74124272-43CD-4410-8EA8-596636FD3BD5}" presName="LevelTwoTextNode" presStyleLbl="node2" presStyleIdx="1" presStyleCnt="3" custLinFactNeighborX="-4255" custLinFactNeighborY="-2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FE45E0-7E1A-4EA9-8DB7-0CFC8AA39043}" type="pres">
      <dgm:prSet presAssocID="{74124272-43CD-4410-8EA8-596636FD3BD5}" presName="level3hierChild" presStyleCnt="0"/>
      <dgm:spPr/>
    </dgm:pt>
    <dgm:pt modelId="{51075A33-7CCB-4169-85B4-BF797CE037E9}" type="pres">
      <dgm:prSet presAssocID="{B811D70F-7E18-43FF-9F49-A211E4E507C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BA2511A-94FD-4E53-86C9-D7B3CC974C80}" type="pres">
      <dgm:prSet presAssocID="{B811D70F-7E18-43FF-9F49-A211E4E507C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EECC7F7C-A4BE-4EDE-A613-6717B5495681}" type="pres">
      <dgm:prSet presAssocID="{1A748263-F348-4CDC-9F15-D94B5467BEDF}" presName="root2" presStyleCnt="0"/>
      <dgm:spPr/>
    </dgm:pt>
    <dgm:pt modelId="{AA4E76A0-752E-4FEF-94B0-D4B79A87133E}" type="pres">
      <dgm:prSet presAssocID="{1A748263-F348-4CDC-9F15-D94B5467BEDF}" presName="LevelTwoTextNode" presStyleLbl="node2" presStyleIdx="2" presStyleCnt="3" custLinFactNeighborX="-4255" custLinFactNeighborY="-21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842888-B41E-4B79-B074-6187E5B9E7D6}" type="pres">
      <dgm:prSet presAssocID="{1A748263-F348-4CDC-9F15-D94B5467BEDF}" presName="level3hierChild" presStyleCnt="0"/>
      <dgm:spPr/>
    </dgm:pt>
  </dgm:ptLst>
  <dgm:cxnLst>
    <dgm:cxn modelId="{FB56D112-FBC0-4653-995F-AC9C3258F3AE}" type="presOf" srcId="{B811D70F-7E18-43FF-9F49-A211E4E507CC}" destId="{5BA2511A-94FD-4E53-86C9-D7B3CC974C80}" srcOrd="1" destOrd="0" presId="urn:microsoft.com/office/officeart/2008/layout/HorizontalMultiLevelHierarchy"/>
    <dgm:cxn modelId="{6D01784C-73B1-4139-B0B4-6822C3D60463}" type="presOf" srcId="{8B872EDB-6DB8-44AC-B46A-3C8EF47B5AAA}" destId="{2997451D-C316-4B6B-B179-FB6A6C415199}" srcOrd="1" destOrd="0" presId="urn:microsoft.com/office/officeart/2008/layout/HorizontalMultiLevelHierarchy"/>
    <dgm:cxn modelId="{AC5E6F3F-2D1B-41E0-A636-832C757EE822}" srcId="{93F9EE5F-5973-498C-96D0-E3F5D647E1E4}" destId="{1A748263-F348-4CDC-9F15-D94B5467BEDF}" srcOrd="2" destOrd="0" parTransId="{B811D70F-7E18-43FF-9F49-A211E4E507CC}" sibTransId="{8D608CE8-D6FB-48C2-B693-0B30CF490821}"/>
    <dgm:cxn modelId="{AEA8DD5B-CA87-4142-8ED9-05451C3BC5F2}" type="presOf" srcId="{8B872EDB-6DB8-44AC-B46A-3C8EF47B5AAA}" destId="{7F332DB5-A7C0-4F66-9488-5CF2237D0AD7}" srcOrd="0" destOrd="0" presId="urn:microsoft.com/office/officeart/2008/layout/HorizontalMultiLevelHierarchy"/>
    <dgm:cxn modelId="{D1D09242-9117-4456-90E0-077C1738C82B}" type="presOf" srcId="{93F9EE5F-5973-498C-96D0-E3F5D647E1E4}" destId="{F7BB72FA-DD39-4567-91C5-E3ABA8C8E43F}" srcOrd="0" destOrd="0" presId="urn:microsoft.com/office/officeart/2008/layout/HorizontalMultiLevelHierarchy"/>
    <dgm:cxn modelId="{3E34C9BB-9B3F-4A24-A440-6A21F6E6AB07}" type="presOf" srcId="{B87F1C71-C28E-4963-825E-A95F7B3945F3}" destId="{1DA1250E-C70C-49A9-A571-E9D83C1E9646}" srcOrd="0" destOrd="0" presId="urn:microsoft.com/office/officeart/2008/layout/HorizontalMultiLevelHierarchy"/>
    <dgm:cxn modelId="{0739FAAB-23AC-4BBF-B6B8-CCEF519EA840}" type="presOf" srcId="{48A39EB5-338A-4790-9FE0-D117C43D4872}" destId="{D7AE11F7-15AD-4430-AE69-F7B204D442AB}" srcOrd="0" destOrd="0" presId="urn:microsoft.com/office/officeart/2008/layout/HorizontalMultiLevelHierarchy"/>
    <dgm:cxn modelId="{B3E823A3-7D03-45DD-B573-70313146CA60}" srcId="{93F9EE5F-5973-498C-96D0-E3F5D647E1E4}" destId="{B87F1C71-C28E-4963-825E-A95F7B3945F3}" srcOrd="0" destOrd="0" parTransId="{48A39EB5-338A-4790-9FE0-D117C43D4872}" sibTransId="{0DACFD63-F4D4-4FBE-89BD-92EC8A1CB6FC}"/>
    <dgm:cxn modelId="{81C96E5A-48C3-4127-A387-C41E21571D13}" type="presOf" srcId="{1A748263-F348-4CDC-9F15-D94B5467BEDF}" destId="{AA4E76A0-752E-4FEF-94B0-D4B79A87133E}" srcOrd="0" destOrd="0" presId="urn:microsoft.com/office/officeart/2008/layout/HorizontalMultiLevelHierarchy"/>
    <dgm:cxn modelId="{4F4107F3-D9F0-4D2B-A495-A411E1D038B1}" type="presOf" srcId="{48A39EB5-338A-4790-9FE0-D117C43D4872}" destId="{6665FC05-332A-492C-BA0F-A9D63C909EED}" srcOrd="1" destOrd="0" presId="urn:microsoft.com/office/officeart/2008/layout/HorizontalMultiLevelHierarchy"/>
    <dgm:cxn modelId="{8BD1D352-429F-411C-B88C-65272EDD517D}" type="presOf" srcId="{74124272-43CD-4410-8EA8-596636FD3BD5}" destId="{E7B39B5D-4240-4275-83A5-5604B94A62F5}" srcOrd="0" destOrd="0" presId="urn:microsoft.com/office/officeart/2008/layout/HorizontalMultiLevelHierarchy"/>
    <dgm:cxn modelId="{62BD1712-A6B0-4465-A860-E5DE3C8A1E85}" srcId="{93F9EE5F-5973-498C-96D0-E3F5D647E1E4}" destId="{74124272-43CD-4410-8EA8-596636FD3BD5}" srcOrd="1" destOrd="0" parTransId="{8B872EDB-6DB8-44AC-B46A-3C8EF47B5AAA}" sibTransId="{642AE3CE-AAB7-4F85-ADC6-09161A0FD7A4}"/>
    <dgm:cxn modelId="{AE254C67-E3F5-46B9-B3E1-7E2B0F495431}" type="presOf" srcId="{FA5CFF78-5036-43EA-93DF-623148194C8F}" destId="{505CB11E-239D-4886-9E6C-CCAA7F624740}" srcOrd="0" destOrd="0" presId="urn:microsoft.com/office/officeart/2008/layout/HorizontalMultiLevelHierarchy"/>
    <dgm:cxn modelId="{D244467E-0B6D-4D8A-B5C3-2A588846F054}" type="presOf" srcId="{B811D70F-7E18-43FF-9F49-A211E4E507CC}" destId="{51075A33-7CCB-4169-85B4-BF797CE037E9}" srcOrd="0" destOrd="0" presId="urn:microsoft.com/office/officeart/2008/layout/HorizontalMultiLevelHierarchy"/>
    <dgm:cxn modelId="{2B652435-1484-4A91-8EC6-B9970ED35C7D}" srcId="{FA5CFF78-5036-43EA-93DF-623148194C8F}" destId="{93F9EE5F-5973-498C-96D0-E3F5D647E1E4}" srcOrd="0" destOrd="0" parTransId="{2E0E46E0-A873-4CEE-8547-A589DE4A5186}" sibTransId="{B142B853-CFFC-471F-AB08-932663E392A7}"/>
    <dgm:cxn modelId="{C0E135CC-6F25-464A-A8C5-56C92AE53165}" type="presParOf" srcId="{505CB11E-239D-4886-9E6C-CCAA7F624740}" destId="{1E92CC5F-2E69-4F2B-98AC-948DEAF09DC0}" srcOrd="0" destOrd="0" presId="urn:microsoft.com/office/officeart/2008/layout/HorizontalMultiLevelHierarchy"/>
    <dgm:cxn modelId="{F8951A71-1D5F-48AF-AA03-485B0E7B5A5C}" type="presParOf" srcId="{1E92CC5F-2E69-4F2B-98AC-948DEAF09DC0}" destId="{F7BB72FA-DD39-4567-91C5-E3ABA8C8E43F}" srcOrd="0" destOrd="0" presId="urn:microsoft.com/office/officeart/2008/layout/HorizontalMultiLevelHierarchy"/>
    <dgm:cxn modelId="{54DC8B05-6F22-40BC-89F1-971172FB366A}" type="presParOf" srcId="{1E92CC5F-2E69-4F2B-98AC-948DEAF09DC0}" destId="{47052E33-1CEF-4D68-90EA-3B7922FC9769}" srcOrd="1" destOrd="0" presId="urn:microsoft.com/office/officeart/2008/layout/HorizontalMultiLevelHierarchy"/>
    <dgm:cxn modelId="{6720A77D-9CF0-46A5-82CD-4E8C8B6902ED}" type="presParOf" srcId="{47052E33-1CEF-4D68-90EA-3B7922FC9769}" destId="{D7AE11F7-15AD-4430-AE69-F7B204D442AB}" srcOrd="0" destOrd="0" presId="urn:microsoft.com/office/officeart/2008/layout/HorizontalMultiLevelHierarchy"/>
    <dgm:cxn modelId="{DFEFC61B-A082-4D6A-9D01-9EB303908B19}" type="presParOf" srcId="{D7AE11F7-15AD-4430-AE69-F7B204D442AB}" destId="{6665FC05-332A-492C-BA0F-A9D63C909EED}" srcOrd="0" destOrd="0" presId="urn:microsoft.com/office/officeart/2008/layout/HorizontalMultiLevelHierarchy"/>
    <dgm:cxn modelId="{070E427F-4B83-4810-B88C-B4607CE7E7A9}" type="presParOf" srcId="{47052E33-1CEF-4D68-90EA-3B7922FC9769}" destId="{1D1045AF-7A34-4CD3-8667-07B82DBA5946}" srcOrd="1" destOrd="0" presId="urn:microsoft.com/office/officeart/2008/layout/HorizontalMultiLevelHierarchy"/>
    <dgm:cxn modelId="{82CBB025-C084-41E0-BAF0-0B8F5A603041}" type="presParOf" srcId="{1D1045AF-7A34-4CD3-8667-07B82DBA5946}" destId="{1DA1250E-C70C-49A9-A571-E9D83C1E9646}" srcOrd="0" destOrd="0" presId="urn:microsoft.com/office/officeart/2008/layout/HorizontalMultiLevelHierarchy"/>
    <dgm:cxn modelId="{16DBDC97-D400-44E3-BE65-DCEC7E36A612}" type="presParOf" srcId="{1D1045AF-7A34-4CD3-8667-07B82DBA5946}" destId="{3697AAD6-239B-4EFD-A839-F4FF8D57515D}" srcOrd="1" destOrd="0" presId="urn:microsoft.com/office/officeart/2008/layout/HorizontalMultiLevelHierarchy"/>
    <dgm:cxn modelId="{B0E0821D-926B-4D11-A3AD-263C13548561}" type="presParOf" srcId="{47052E33-1CEF-4D68-90EA-3B7922FC9769}" destId="{7F332DB5-A7C0-4F66-9488-5CF2237D0AD7}" srcOrd="2" destOrd="0" presId="urn:microsoft.com/office/officeart/2008/layout/HorizontalMultiLevelHierarchy"/>
    <dgm:cxn modelId="{4F4CD9DD-89D8-4118-B18C-E62B5617D4DF}" type="presParOf" srcId="{7F332DB5-A7C0-4F66-9488-5CF2237D0AD7}" destId="{2997451D-C316-4B6B-B179-FB6A6C415199}" srcOrd="0" destOrd="0" presId="urn:microsoft.com/office/officeart/2008/layout/HorizontalMultiLevelHierarchy"/>
    <dgm:cxn modelId="{7CD7BA34-C7D2-4A52-A542-5EAE9F196697}" type="presParOf" srcId="{47052E33-1CEF-4D68-90EA-3B7922FC9769}" destId="{B94CEECA-DE4F-4817-817A-79AC6DEC187C}" srcOrd="3" destOrd="0" presId="urn:microsoft.com/office/officeart/2008/layout/HorizontalMultiLevelHierarchy"/>
    <dgm:cxn modelId="{C0AFBC37-2FA9-44FD-A316-FCEEF50DBD04}" type="presParOf" srcId="{B94CEECA-DE4F-4817-817A-79AC6DEC187C}" destId="{E7B39B5D-4240-4275-83A5-5604B94A62F5}" srcOrd="0" destOrd="0" presId="urn:microsoft.com/office/officeart/2008/layout/HorizontalMultiLevelHierarchy"/>
    <dgm:cxn modelId="{AD50CCA5-9374-4860-87FF-44B35D06A7BA}" type="presParOf" srcId="{B94CEECA-DE4F-4817-817A-79AC6DEC187C}" destId="{3EFE45E0-7E1A-4EA9-8DB7-0CFC8AA39043}" srcOrd="1" destOrd="0" presId="urn:microsoft.com/office/officeart/2008/layout/HorizontalMultiLevelHierarchy"/>
    <dgm:cxn modelId="{F06D4F42-8179-4B3D-B405-D0C0E2BCCE4E}" type="presParOf" srcId="{47052E33-1CEF-4D68-90EA-3B7922FC9769}" destId="{51075A33-7CCB-4169-85B4-BF797CE037E9}" srcOrd="4" destOrd="0" presId="urn:microsoft.com/office/officeart/2008/layout/HorizontalMultiLevelHierarchy"/>
    <dgm:cxn modelId="{8BC67718-146F-48CC-AE43-067080A83759}" type="presParOf" srcId="{51075A33-7CCB-4169-85B4-BF797CE037E9}" destId="{5BA2511A-94FD-4E53-86C9-D7B3CC974C80}" srcOrd="0" destOrd="0" presId="urn:microsoft.com/office/officeart/2008/layout/HorizontalMultiLevelHierarchy"/>
    <dgm:cxn modelId="{940B4FC4-B033-4251-A068-722A278B5711}" type="presParOf" srcId="{47052E33-1CEF-4D68-90EA-3B7922FC9769}" destId="{EECC7F7C-A4BE-4EDE-A613-6717B5495681}" srcOrd="5" destOrd="0" presId="urn:microsoft.com/office/officeart/2008/layout/HorizontalMultiLevelHierarchy"/>
    <dgm:cxn modelId="{47C83820-C675-47FE-8CA3-6303E805A382}" type="presParOf" srcId="{EECC7F7C-A4BE-4EDE-A613-6717B5495681}" destId="{AA4E76A0-752E-4FEF-94B0-D4B79A87133E}" srcOrd="0" destOrd="0" presId="urn:microsoft.com/office/officeart/2008/layout/HorizontalMultiLevelHierarchy"/>
    <dgm:cxn modelId="{F7E54C9D-910F-4E5E-BF4E-F462922293A7}" type="presParOf" srcId="{EECC7F7C-A4BE-4EDE-A613-6717B5495681}" destId="{51842888-B41E-4B79-B074-6187E5B9E7D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1D503E-69D4-464E-9EFE-0F079E9DCB87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9240DC-F925-4DED-A815-31901EFC1269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Raw Materials</a:t>
          </a:r>
          <a:endParaRPr lang="en-US" b="1" dirty="0"/>
        </a:p>
      </dgm:t>
    </dgm:pt>
    <dgm:pt modelId="{ED39977D-05A3-4588-8B03-D4CE965A1B60}" type="parTrans" cxnId="{27F1857B-B766-419B-B77D-6CBB85881C63}">
      <dgm:prSet/>
      <dgm:spPr/>
      <dgm:t>
        <a:bodyPr/>
        <a:lstStyle/>
        <a:p>
          <a:endParaRPr lang="en-US"/>
        </a:p>
      </dgm:t>
    </dgm:pt>
    <dgm:pt modelId="{B0C5F463-D93B-4468-BB27-E8047FBA19A9}" type="sibTrans" cxnId="{27F1857B-B766-419B-B77D-6CBB85881C63}">
      <dgm:prSet/>
      <dgm:spPr/>
      <dgm:t>
        <a:bodyPr/>
        <a:lstStyle/>
        <a:p>
          <a:endParaRPr lang="en-US"/>
        </a:p>
      </dgm:t>
    </dgm:pt>
    <dgm:pt modelId="{EC0B6BA0-457F-4AA0-96B4-C64D7DC54097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Product</a:t>
          </a:r>
          <a:endParaRPr lang="en-US" b="1" dirty="0"/>
        </a:p>
      </dgm:t>
    </dgm:pt>
    <dgm:pt modelId="{5B121D1D-C995-4023-8987-F48F55DF44BF}" type="parTrans" cxnId="{8BD1D67A-E7E0-4E20-A6D0-B5867C7704E8}">
      <dgm:prSet/>
      <dgm:spPr/>
      <dgm:t>
        <a:bodyPr/>
        <a:lstStyle/>
        <a:p>
          <a:endParaRPr lang="en-US"/>
        </a:p>
      </dgm:t>
    </dgm:pt>
    <dgm:pt modelId="{29937458-0019-4A30-B9BF-DAB96B8A93FD}" type="sibTrans" cxnId="{8BD1D67A-E7E0-4E20-A6D0-B5867C7704E8}">
      <dgm:prSet/>
      <dgm:spPr/>
      <dgm:t>
        <a:bodyPr/>
        <a:lstStyle/>
        <a:p>
          <a:endParaRPr lang="en-US"/>
        </a:p>
      </dgm:t>
    </dgm:pt>
    <dgm:pt modelId="{6D311AD1-2C77-4F41-B0BF-14ECCDFB761E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Use</a:t>
          </a:r>
          <a:endParaRPr lang="en-US" b="1" dirty="0"/>
        </a:p>
      </dgm:t>
    </dgm:pt>
    <dgm:pt modelId="{7E7850A8-B212-4C4A-86A3-5544FCA2C1DF}" type="parTrans" cxnId="{342BCD45-AAF0-4B23-AB05-6574EE8C4124}">
      <dgm:prSet/>
      <dgm:spPr/>
      <dgm:t>
        <a:bodyPr/>
        <a:lstStyle/>
        <a:p>
          <a:endParaRPr lang="en-US"/>
        </a:p>
      </dgm:t>
    </dgm:pt>
    <dgm:pt modelId="{E509F538-A9EA-4DAB-947D-9BE106761911}" type="sibTrans" cxnId="{342BCD45-AAF0-4B23-AB05-6574EE8C4124}">
      <dgm:prSet/>
      <dgm:spPr/>
      <dgm:t>
        <a:bodyPr/>
        <a:lstStyle/>
        <a:p>
          <a:endParaRPr lang="en-US"/>
        </a:p>
      </dgm:t>
    </dgm:pt>
    <dgm:pt modelId="{7E64BB9C-5149-4EAF-8D50-7071F93D113C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Product Corporation</a:t>
          </a:r>
          <a:endParaRPr lang="en-US" b="1" dirty="0"/>
        </a:p>
      </dgm:t>
    </dgm:pt>
    <dgm:pt modelId="{E56E2496-04C7-45BC-9401-887A72F04C86}" type="parTrans" cxnId="{71A62870-AE7E-4721-B1C3-2C719471A95E}">
      <dgm:prSet/>
      <dgm:spPr/>
      <dgm:t>
        <a:bodyPr/>
        <a:lstStyle/>
        <a:p>
          <a:endParaRPr lang="en-US"/>
        </a:p>
      </dgm:t>
    </dgm:pt>
    <dgm:pt modelId="{2E374DC1-DD99-4E31-B6F3-9292B3356B87}" type="sibTrans" cxnId="{71A62870-AE7E-4721-B1C3-2C719471A95E}">
      <dgm:prSet/>
      <dgm:spPr/>
      <dgm:t>
        <a:bodyPr/>
        <a:lstStyle/>
        <a:p>
          <a:endParaRPr lang="en-US"/>
        </a:p>
      </dgm:t>
    </dgm:pt>
    <dgm:pt modelId="{34E0250E-840A-4F1E-9D1A-257F1ACE73D0}" type="pres">
      <dgm:prSet presAssocID="{8A1D503E-69D4-464E-9EFE-0F079E9DCB8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13D579-2AE2-42FB-8DAD-75A8071266AA}" type="pres">
      <dgm:prSet presAssocID="{EC9240DC-F925-4DED-A815-31901EFC126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1277A9-FF23-40D0-BC88-957D9DBFA0B1}" type="pres">
      <dgm:prSet presAssocID="{EC9240DC-F925-4DED-A815-31901EFC1269}" presName="spNode" presStyleCnt="0"/>
      <dgm:spPr/>
    </dgm:pt>
    <dgm:pt modelId="{E1707027-DB9F-4B4F-9CAB-9942C3670DF5}" type="pres">
      <dgm:prSet presAssocID="{B0C5F463-D93B-4468-BB27-E8047FBA19A9}" presName="sibTrans" presStyleLbl="sibTrans1D1" presStyleIdx="0" presStyleCnt="4"/>
      <dgm:spPr/>
      <dgm:t>
        <a:bodyPr/>
        <a:lstStyle/>
        <a:p>
          <a:endParaRPr lang="en-US"/>
        </a:p>
      </dgm:t>
    </dgm:pt>
    <dgm:pt modelId="{AA621834-A5CF-41FB-884F-9BB4C0079BDA}" type="pres">
      <dgm:prSet presAssocID="{EC0B6BA0-457F-4AA0-96B4-C64D7DC540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574E9D-DA77-49E8-8950-DBAF7BF89FB8}" type="pres">
      <dgm:prSet presAssocID="{EC0B6BA0-457F-4AA0-96B4-C64D7DC54097}" presName="spNode" presStyleCnt="0"/>
      <dgm:spPr/>
    </dgm:pt>
    <dgm:pt modelId="{9DDBBF1E-C740-4B68-AD24-F646BD4AD916}" type="pres">
      <dgm:prSet presAssocID="{29937458-0019-4A30-B9BF-DAB96B8A93FD}" presName="sibTrans" presStyleLbl="sibTrans1D1" presStyleIdx="1" presStyleCnt="4"/>
      <dgm:spPr/>
      <dgm:t>
        <a:bodyPr/>
        <a:lstStyle/>
        <a:p>
          <a:endParaRPr lang="en-US"/>
        </a:p>
      </dgm:t>
    </dgm:pt>
    <dgm:pt modelId="{2EF7A729-8CE3-4934-9BBF-08CFBBF87531}" type="pres">
      <dgm:prSet presAssocID="{6D311AD1-2C77-4F41-B0BF-14ECCDFB761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BB8C8-8FBE-466F-9986-9EFF58311063}" type="pres">
      <dgm:prSet presAssocID="{6D311AD1-2C77-4F41-B0BF-14ECCDFB761E}" presName="spNode" presStyleCnt="0"/>
      <dgm:spPr/>
    </dgm:pt>
    <dgm:pt modelId="{2ED7BDDD-72F6-4C7B-B442-5CBBB4F7CEF8}" type="pres">
      <dgm:prSet presAssocID="{E509F538-A9EA-4DAB-947D-9BE10676191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81CA9921-F9FA-4403-A792-1907FAA5732F}" type="pres">
      <dgm:prSet presAssocID="{7E64BB9C-5149-4EAF-8D50-7071F93D11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8C86A-D535-4B80-98C2-D3456CBF5A3D}" type="pres">
      <dgm:prSet presAssocID="{7E64BB9C-5149-4EAF-8D50-7071F93D113C}" presName="spNode" presStyleCnt="0"/>
      <dgm:spPr/>
    </dgm:pt>
    <dgm:pt modelId="{8017CDA6-B61C-4C9D-B3C2-BD600134B44E}" type="pres">
      <dgm:prSet presAssocID="{2E374DC1-DD99-4E31-B6F3-9292B3356B87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61F21312-1D9E-434E-9A54-E772F19B9065}" type="presOf" srcId="{E509F538-A9EA-4DAB-947D-9BE106761911}" destId="{2ED7BDDD-72F6-4C7B-B442-5CBBB4F7CEF8}" srcOrd="0" destOrd="0" presId="urn:microsoft.com/office/officeart/2005/8/layout/cycle5"/>
    <dgm:cxn modelId="{71A62870-AE7E-4721-B1C3-2C719471A95E}" srcId="{8A1D503E-69D4-464E-9EFE-0F079E9DCB87}" destId="{7E64BB9C-5149-4EAF-8D50-7071F93D113C}" srcOrd="3" destOrd="0" parTransId="{E56E2496-04C7-45BC-9401-887A72F04C86}" sibTransId="{2E374DC1-DD99-4E31-B6F3-9292B3356B87}"/>
    <dgm:cxn modelId="{55BCE5DE-8681-48B0-BC3C-5F6AF6DCA061}" type="presOf" srcId="{8A1D503E-69D4-464E-9EFE-0F079E9DCB87}" destId="{34E0250E-840A-4F1E-9D1A-257F1ACE73D0}" srcOrd="0" destOrd="0" presId="urn:microsoft.com/office/officeart/2005/8/layout/cycle5"/>
    <dgm:cxn modelId="{7981FD44-2795-409B-9812-6173BEF8F303}" type="presOf" srcId="{EC0B6BA0-457F-4AA0-96B4-C64D7DC54097}" destId="{AA621834-A5CF-41FB-884F-9BB4C0079BDA}" srcOrd="0" destOrd="0" presId="urn:microsoft.com/office/officeart/2005/8/layout/cycle5"/>
    <dgm:cxn modelId="{EA402BAA-68E8-49F4-9E18-08C8178851CC}" type="presOf" srcId="{29937458-0019-4A30-B9BF-DAB96B8A93FD}" destId="{9DDBBF1E-C740-4B68-AD24-F646BD4AD916}" srcOrd="0" destOrd="0" presId="urn:microsoft.com/office/officeart/2005/8/layout/cycle5"/>
    <dgm:cxn modelId="{342BCD45-AAF0-4B23-AB05-6574EE8C4124}" srcId="{8A1D503E-69D4-464E-9EFE-0F079E9DCB87}" destId="{6D311AD1-2C77-4F41-B0BF-14ECCDFB761E}" srcOrd="2" destOrd="0" parTransId="{7E7850A8-B212-4C4A-86A3-5544FCA2C1DF}" sibTransId="{E509F538-A9EA-4DAB-947D-9BE106761911}"/>
    <dgm:cxn modelId="{8BD1D67A-E7E0-4E20-A6D0-B5867C7704E8}" srcId="{8A1D503E-69D4-464E-9EFE-0F079E9DCB87}" destId="{EC0B6BA0-457F-4AA0-96B4-C64D7DC54097}" srcOrd="1" destOrd="0" parTransId="{5B121D1D-C995-4023-8987-F48F55DF44BF}" sibTransId="{29937458-0019-4A30-B9BF-DAB96B8A93FD}"/>
    <dgm:cxn modelId="{0312441B-B946-40E0-8664-11D81A93206C}" type="presOf" srcId="{2E374DC1-DD99-4E31-B6F3-9292B3356B87}" destId="{8017CDA6-B61C-4C9D-B3C2-BD600134B44E}" srcOrd="0" destOrd="0" presId="urn:microsoft.com/office/officeart/2005/8/layout/cycle5"/>
    <dgm:cxn modelId="{E7613354-01D7-48DC-908B-03FF0BEBE784}" type="presOf" srcId="{EC9240DC-F925-4DED-A815-31901EFC1269}" destId="{D513D579-2AE2-42FB-8DAD-75A8071266AA}" srcOrd="0" destOrd="0" presId="urn:microsoft.com/office/officeart/2005/8/layout/cycle5"/>
    <dgm:cxn modelId="{669E3D78-907B-4611-B4CF-C3C36467594B}" type="presOf" srcId="{6D311AD1-2C77-4F41-B0BF-14ECCDFB761E}" destId="{2EF7A729-8CE3-4934-9BBF-08CFBBF87531}" srcOrd="0" destOrd="0" presId="urn:microsoft.com/office/officeart/2005/8/layout/cycle5"/>
    <dgm:cxn modelId="{D9631FE3-C22C-4B6D-9D21-57D1D4A9E5CE}" type="presOf" srcId="{B0C5F463-D93B-4468-BB27-E8047FBA19A9}" destId="{E1707027-DB9F-4B4F-9CAB-9942C3670DF5}" srcOrd="0" destOrd="0" presId="urn:microsoft.com/office/officeart/2005/8/layout/cycle5"/>
    <dgm:cxn modelId="{742CC161-666D-46A6-A31C-F1CEBBF5CB34}" type="presOf" srcId="{7E64BB9C-5149-4EAF-8D50-7071F93D113C}" destId="{81CA9921-F9FA-4403-A792-1907FAA5732F}" srcOrd="0" destOrd="0" presId="urn:microsoft.com/office/officeart/2005/8/layout/cycle5"/>
    <dgm:cxn modelId="{27F1857B-B766-419B-B77D-6CBB85881C63}" srcId="{8A1D503E-69D4-464E-9EFE-0F079E9DCB87}" destId="{EC9240DC-F925-4DED-A815-31901EFC1269}" srcOrd="0" destOrd="0" parTransId="{ED39977D-05A3-4588-8B03-D4CE965A1B60}" sibTransId="{B0C5F463-D93B-4468-BB27-E8047FBA19A9}"/>
    <dgm:cxn modelId="{ABAF1F41-91CF-4F8E-95D6-C09B9E05D712}" type="presParOf" srcId="{34E0250E-840A-4F1E-9D1A-257F1ACE73D0}" destId="{D513D579-2AE2-42FB-8DAD-75A8071266AA}" srcOrd="0" destOrd="0" presId="urn:microsoft.com/office/officeart/2005/8/layout/cycle5"/>
    <dgm:cxn modelId="{12D93762-BF1B-440A-A8F1-3D5004E00096}" type="presParOf" srcId="{34E0250E-840A-4F1E-9D1A-257F1ACE73D0}" destId="{FE1277A9-FF23-40D0-BC88-957D9DBFA0B1}" srcOrd="1" destOrd="0" presId="urn:microsoft.com/office/officeart/2005/8/layout/cycle5"/>
    <dgm:cxn modelId="{AF82DB32-D4B9-421D-9B3D-503885979692}" type="presParOf" srcId="{34E0250E-840A-4F1E-9D1A-257F1ACE73D0}" destId="{E1707027-DB9F-4B4F-9CAB-9942C3670DF5}" srcOrd="2" destOrd="0" presId="urn:microsoft.com/office/officeart/2005/8/layout/cycle5"/>
    <dgm:cxn modelId="{E33D2B84-A552-454F-BB6C-E22E4D586AD5}" type="presParOf" srcId="{34E0250E-840A-4F1E-9D1A-257F1ACE73D0}" destId="{AA621834-A5CF-41FB-884F-9BB4C0079BDA}" srcOrd="3" destOrd="0" presId="urn:microsoft.com/office/officeart/2005/8/layout/cycle5"/>
    <dgm:cxn modelId="{355E7CA6-852F-4B11-A51D-325198ED08C5}" type="presParOf" srcId="{34E0250E-840A-4F1E-9D1A-257F1ACE73D0}" destId="{5B574E9D-DA77-49E8-8950-DBAF7BF89FB8}" srcOrd="4" destOrd="0" presId="urn:microsoft.com/office/officeart/2005/8/layout/cycle5"/>
    <dgm:cxn modelId="{BBAE2FC2-F76B-4ACF-B373-2AB677419BF0}" type="presParOf" srcId="{34E0250E-840A-4F1E-9D1A-257F1ACE73D0}" destId="{9DDBBF1E-C740-4B68-AD24-F646BD4AD916}" srcOrd="5" destOrd="0" presId="urn:microsoft.com/office/officeart/2005/8/layout/cycle5"/>
    <dgm:cxn modelId="{5613B65B-4F8A-44BB-B252-7F1635782B17}" type="presParOf" srcId="{34E0250E-840A-4F1E-9D1A-257F1ACE73D0}" destId="{2EF7A729-8CE3-4934-9BBF-08CFBBF87531}" srcOrd="6" destOrd="0" presId="urn:microsoft.com/office/officeart/2005/8/layout/cycle5"/>
    <dgm:cxn modelId="{9BB19F29-53C4-4911-AAF1-F9203E53EB9E}" type="presParOf" srcId="{34E0250E-840A-4F1E-9D1A-257F1ACE73D0}" destId="{5CDBB8C8-8FBE-466F-9986-9EFF58311063}" srcOrd="7" destOrd="0" presId="urn:microsoft.com/office/officeart/2005/8/layout/cycle5"/>
    <dgm:cxn modelId="{6D106A0A-EEE3-491E-B8E3-6A46279FD46F}" type="presParOf" srcId="{34E0250E-840A-4F1E-9D1A-257F1ACE73D0}" destId="{2ED7BDDD-72F6-4C7B-B442-5CBBB4F7CEF8}" srcOrd="8" destOrd="0" presId="urn:microsoft.com/office/officeart/2005/8/layout/cycle5"/>
    <dgm:cxn modelId="{8F555B83-75F1-4BA6-851A-E87B6358C64C}" type="presParOf" srcId="{34E0250E-840A-4F1E-9D1A-257F1ACE73D0}" destId="{81CA9921-F9FA-4403-A792-1907FAA5732F}" srcOrd="9" destOrd="0" presId="urn:microsoft.com/office/officeart/2005/8/layout/cycle5"/>
    <dgm:cxn modelId="{C80CBEB6-7B8D-4CBF-A734-D04C81688BA2}" type="presParOf" srcId="{34E0250E-840A-4F1E-9D1A-257F1ACE73D0}" destId="{4E98C86A-D535-4B80-98C2-D3456CBF5A3D}" srcOrd="10" destOrd="0" presId="urn:microsoft.com/office/officeart/2005/8/layout/cycle5"/>
    <dgm:cxn modelId="{82750256-15FE-4680-AF78-D629CEB08196}" type="presParOf" srcId="{34E0250E-840A-4F1E-9D1A-257F1ACE73D0}" destId="{8017CDA6-B61C-4C9D-B3C2-BD600134B44E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39351-936C-0D4D-A002-D4319370A9D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AEB57-AAB6-3841-95CB-DD456EC37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95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9942F-2D9A-594D-88E0-2E401075AAB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FDAB7-F37E-B94E-8051-E029AA7EC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51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Environmental Justice 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The Nexus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The Bridge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/>
              <a:t>The Outstretched Hand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3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“Expulsive zoning” coined by Yale Rabin,</a:t>
            </a:r>
            <a:r>
              <a:rPr lang="en-US" baseline="0" dirty="0" smtClean="0"/>
              <a:t> refers to practice of zoning undesirable civic projects (industrial plants, dumps, highways etc.) in EJ communities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Christopher Silver, THE RACIAL ORIGINS OF ZONING IN AMERICAN CITIES, 1997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88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days of “Discriminatory Intent” are basically over. You have to be really dumb *and*</a:t>
            </a:r>
            <a:r>
              <a:rPr lang="en-US" baseline="0" dirty="0" smtClean="0"/>
              <a:t> racist, to get caught that way.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6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absence</a:t>
            </a:r>
            <a:r>
              <a:rPr lang="en-US" baseline="0" dirty="0" smtClean="0"/>
              <a:t> of Federal Action, states are stepping up</a:t>
            </a:r>
            <a:r>
              <a:rPr lang="mr-IN" baseline="0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47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APA as the new hero of the</a:t>
            </a:r>
            <a:r>
              <a:rPr lang="en-US" baseline="0" dirty="0" smtClean="0"/>
              <a:t> environment and EJ communities </a:t>
            </a:r>
            <a:r>
              <a:rPr lang="mr-IN" baseline="0" dirty="0" smtClean="0"/>
              <a:t>–</a:t>
            </a:r>
            <a:r>
              <a:rPr lang="en-US" baseline="0" dirty="0" smtClean="0"/>
              <a:t> the unassuming nerd of a statute that packs a punch against whimsical governance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0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Connect EJ to Human Rights to Dignity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Barry Hill, -runs through EJ international law up until the point it was published (2004), as well as various EJ efforts within the U.S.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Pg. 14: IACHR specifically links severe environmental pollution to the “denial of basic human dignity.”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Wyatt G.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Sassman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Discusses using American civil rights law to accomplish environmental justice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Claims that it has historically failed, but only because of SCOTUS’ narrowing of civil rights law (not because EJ doesn’t = civil rights)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Gives blueprint for future EJ civil rights litigation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Knox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mr-IN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Int’l efforts to combat climate change as a human rights issue</a:t>
            </a:r>
          </a:p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SURE TO SEE QUENTIN PAIR SPEAK TO THIS LATER, MUCH MORE ELOQUENTLY AND KNOWLEDGABLY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FDAB7-F37E-B94E-8051-E029AA7EC3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0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17F1B-B25F-7A48-BCA0-2D1D05078322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C7CA-3460-1A49-957B-49E5219050BB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5A5C-48A6-9446-AA7D-158FA667D571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674A-E703-5546-8135-3B516F0F73EC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23323-96FD-0D43-BE73-02D683DB2223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0829-901F-D248-97D3-880DAD70CBBA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4434-ECA3-6046-ABEB-16B12CDC68F1}" type="datetime1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D5B0F-5B78-9B41-935E-A4EB6065019F}" type="datetime1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91DF-6C66-1B49-8635-C10E48B9FBB1}" type="datetime1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1BF0D-E2F4-6446-8B05-3D938390791A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ECD9-5E60-444C-BFE1-AF8BB25D8CBB}" type="datetime1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9C1B273-8330-BB45-96C0-753F36630630}" type="datetime1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32DD5EF-0064-4B85-A2AA-50F947AF5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adenoch@eli.org" TargetMode="External"/><Relationship Id="rId2" Type="http://schemas.openxmlformats.org/officeDocument/2006/relationships/hyperlink" Target="mailto:badenochjr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1981200"/>
            <a:ext cx="4114800" cy="215936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ENVIRONMENTAL JUSTICE IN THE LAW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2209800" cy="22098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00400" y="4724400"/>
            <a:ext cx="6172200" cy="1905000"/>
          </a:xfrm>
        </p:spPr>
        <p:txBody>
          <a:bodyPr>
            <a:normAutofit lnSpcReduction="10000"/>
          </a:bodyPr>
          <a:lstStyle/>
          <a:p>
            <a:r>
              <a:rPr lang="en-US" sz="1750" b="1" dirty="0" smtClean="0">
                <a:latin typeface="+mj-lt"/>
              </a:rPr>
              <a:t>Scott Wilson Badenoch Jr., Esq., MDR</a:t>
            </a:r>
          </a:p>
          <a:p>
            <a:r>
              <a:rPr lang="en-US" sz="1350" i="1" dirty="0" smtClean="0">
                <a:latin typeface="+mj-lt"/>
              </a:rPr>
              <a:t>Visiting Attorney</a:t>
            </a:r>
            <a:r>
              <a:rPr lang="en-US" sz="1350" dirty="0" smtClean="0">
                <a:latin typeface="+mj-lt"/>
              </a:rPr>
              <a:t>, Environmental Law Institute</a:t>
            </a:r>
          </a:p>
          <a:p>
            <a:r>
              <a:rPr lang="en-US" sz="1350" i="1" dirty="0" smtClean="0">
                <a:latin typeface="+mj-lt"/>
              </a:rPr>
              <a:t>Co-Chair</a:t>
            </a:r>
            <a:r>
              <a:rPr lang="en-US" sz="1350" dirty="0" smtClean="0">
                <a:latin typeface="+mj-lt"/>
              </a:rPr>
              <a:t>, Environmental Justice Committee, American Bar Association</a:t>
            </a:r>
          </a:p>
          <a:p>
            <a:endParaRPr lang="en-US" dirty="0">
              <a:latin typeface="+mj-lt"/>
            </a:endParaRPr>
          </a:p>
          <a:p>
            <a:r>
              <a:rPr lang="en-US" sz="1100" dirty="0" smtClean="0">
                <a:latin typeface="+mj-lt"/>
              </a:rPr>
              <a:t>*All opinions expressed are my own</a:t>
            </a:r>
          </a:p>
          <a:p>
            <a:endParaRPr lang="en-US" dirty="0"/>
          </a:p>
        </p:txBody>
      </p:sp>
      <p:pic>
        <p:nvPicPr>
          <p:cNvPr id="6" name="Picture 5" descr="logo_blue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87832" y="-116032"/>
            <a:ext cx="1825336" cy="236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Elements of 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92440" cy="34713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Identifying </a:t>
            </a:r>
            <a:r>
              <a:rPr lang="en-US" sz="2400" b="0" dirty="0"/>
              <a:t>EJ Communities and Disproportionate </a:t>
            </a:r>
            <a:r>
              <a:rPr lang="en-US" sz="2400" b="0" dirty="0" smtClean="0"/>
              <a:t>Impacts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Meaningful </a:t>
            </a:r>
            <a:r>
              <a:rPr lang="en-US" sz="2400" b="0" dirty="0"/>
              <a:t>Participation and Stakeholder </a:t>
            </a:r>
            <a:r>
              <a:rPr lang="en-US" sz="2400" b="0" dirty="0" smtClean="0"/>
              <a:t>Engagement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Siting </a:t>
            </a:r>
            <a:r>
              <a:rPr lang="en-US" sz="2400" b="0" dirty="0"/>
              <a:t>and Scoping </a:t>
            </a:r>
            <a:r>
              <a:rPr lang="en-US" sz="2400" b="0" dirty="0" smtClean="0"/>
              <a:t>Decisions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Mitigation </a:t>
            </a:r>
            <a:r>
              <a:rPr lang="en-US" sz="2400" b="0" dirty="0"/>
              <a:t>and </a:t>
            </a:r>
            <a:r>
              <a:rPr lang="en-US" sz="2400" b="0" dirty="0" smtClean="0"/>
              <a:t>Monitoring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Best </a:t>
            </a:r>
            <a:r>
              <a:rPr lang="en-US" sz="2400" b="0" dirty="0"/>
              <a:t>Practices, Capacity Building, Knowledge </a:t>
            </a:r>
            <a:r>
              <a:rPr lang="en-US" sz="2400" b="0" dirty="0" smtClean="0"/>
              <a:t>Transfer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Fairness</a:t>
            </a:r>
            <a:r>
              <a:rPr lang="en-US" sz="2400" b="0" dirty="0"/>
              <a:t>, Equity, </a:t>
            </a:r>
            <a:r>
              <a:rPr lang="en-US" sz="2400" b="0" dirty="0" smtClean="0"/>
              <a:t>Transparency, Revitalization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And</a:t>
            </a:r>
            <a:r>
              <a:rPr lang="mr-IN" sz="2400" dirty="0" smtClean="0"/>
              <a:t>…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5410200"/>
            <a:ext cx="709583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Ultimately, there is a debt owed to these communities for the burdens they have borne.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New Frontiers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4434840" cy="38862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New Legal Strategies: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Constitutional Challenges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Civil Rights Act of 1871 (§ 1983)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 smtClean="0"/>
              <a:t>Discriminatory Impact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r>
              <a:rPr lang="en-US" sz="2400" dirty="0" smtClean="0"/>
              <a:t>Climate Justice Cases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i="1" dirty="0" smtClean="0"/>
              <a:t>Juliana v. United States</a:t>
            </a:r>
            <a:r>
              <a:rPr lang="en-US" sz="2400" b="0" i="1" baseline="30000" dirty="0" smtClean="0"/>
              <a:t>1</a:t>
            </a:r>
            <a:endParaRPr lang="en-US" sz="24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0" dirty="0" smtClean="0"/>
              <a:t>Californian cities/counties lawsuits</a:t>
            </a:r>
            <a:r>
              <a:rPr lang="en-US" sz="2400" b="0" baseline="30000" dirty="0" smtClean="0"/>
              <a:t>2</a:t>
            </a:r>
          </a:p>
          <a:p>
            <a:pPr marL="0" indent="0"/>
            <a:endParaRPr lang="en-US" sz="2400" dirty="0" smtClean="0"/>
          </a:p>
          <a:p>
            <a:pPr marL="0" indent="0"/>
            <a:r>
              <a:rPr lang="en-US" sz="2400" dirty="0" smtClean="0"/>
              <a:t>Environmental Justice Act of 2017</a:t>
            </a:r>
          </a:p>
          <a:p>
            <a:pPr marL="0" indent="0"/>
            <a:endParaRPr lang="en-US" sz="2400" dirty="0" smtClean="0"/>
          </a:p>
          <a:p>
            <a:pPr marL="466344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47491" y="1253027"/>
            <a:ext cx="3749040" cy="651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116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Congress?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466344" lvl="3" indent="0">
              <a:buFont typeface="Wingdings" pitchFamily="2" charset="2"/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094" y="2209800"/>
            <a:ext cx="2943833" cy="2057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257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i="1" dirty="0" smtClean="0"/>
              <a:t>Juliana v. United States</a:t>
            </a:r>
            <a:r>
              <a:rPr lang="en-US" sz="1400" dirty="0" smtClean="0"/>
              <a:t>, No. 6:15-CV-01517-TC (D. Or. filed June 8, 2017).</a:t>
            </a:r>
          </a:p>
          <a:p>
            <a:r>
              <a:rPr lang="en-US" sz="1400" baseline="30000" dirty="0" smtClean="0"/>
              <a:t>2</a:t>
            </a:r>
            <a:r>
              <a:rPr lang="en-US" sz="1400" i="1" dirty="0" smtClean="0"/>
              <a:t>City of Richmond v. Chevron</a:t>
            </a:r>
            <a:r>
              <a:rPr lang="en-US" sz="1400" dirty="0" smtClean="0"/>
              <a:t>, No. C18-00055 (Cal. Super. Ct. filed Jan. 22, 2018); </a:t>
            </a:r>
            <a:r>
              <a:rPr lang="en-US" sz="1400" i="1" dirty="0" smtClean="0"/>
              <a:t>County of San Mateo v. Chevron</a:t>
            </a:r>
            <a:r>
              <a:rPr lang="en-US" sz="1400" dirty="0" smtClean="0"/>
              <a:t>,  No. 17-cv-04934-VC (N.D. Cal. </a:t>
            </a:r>
            <a:r>
              <a:rPr lang="en-US" sz="1400" dirty="0"/>
              <a:t>f</a:t>
            </a:r>
            <a:r>
              <a:rPr lang="en-US" sz="1400" dirty="0" smtClean="0"/>
              <a:t>iled Jul. 17, 2017); </a:t>
            </a:r>
            <a:r>
              <a:rPr lang="en-US" sz="1400" i="1" dirty="0" smtClean="0"/>
              <a:t>People of State of California v. BP, </a:t>
            </a:r>
            <a:r>
              <a:rPr lang="en-US" sz="1400" i="1" dirty="0" err="1" smtClean="0"/>
              <a:t>p.l.c</a:t>
            </a:r>
            <a:r>
              <a:rPr lang="en-US" sz="1400" i="1" dirty="0" smtClean="0"/>
              <a:t>.</a:t>
            </a:r>
            <a:r>
              <a:rPr lang="en-US" sz="1400" dirty="0" smtClean="0"/>
              <a:t>, No. 3:17-cv-06011 (N.D. Cal. Filed Oct. 20, 2017).</a:t>
            </a:r>
            <a:endParaRPr lang="en-US" sz="1400" baseline="30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leading in environmental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763000" cy="357984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Oregon </a:t>
            </a:r>
            <a:r>
              <a:rPr 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0" dirty="0" smtClean="0">
                <a:sym typeface="Wingdings" panose="05000000000000000000" pitchFamily="2" charset="2"/>
              </a:rPr>
              <a:t>“Environmental Justice Task Force” O.R.S. §182.542.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Maryland </a:t>
            </a:r>
            <a:r>
              <a:rPr 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0" dirty="0" smtClean="0">
                <a:sym typeface="Wingdings" panose="05000000000000000000" pitchFamily="2" charset="2"/>
              </a:rPr>
              <a:t>“Commission on Environmental Justice and Sustainable Communities” M.D. Code, Environment, §1-701.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Illinois </a:t>
            </a:r>
            <a:r>
              <a:rPr 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0" dirty="0" smtClean="0">
                <a:sym typeface="Wingdings" panose="05000000000000000000" pitchFamily="2" charset="2"/>
              </a:rPr>
              <a:t>“Commission on Environmental Justice” 415 ILCS 155/10.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Florida </a:t>
            </a:r>
            <a:r>
              <a:rPr 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0" dirty="0" smtClean="0">
                <a:sym typeface="Wingdings" panose="05000000000000000000" pitchFamily="2" charset="2"/>
              </a:rPr>
              <a:t>“Center for Environmental Equity and Justice” F.S.A. §760.854.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Connecticut </a:t>
            </a:r>
            <a:r>
              <a:rPr lang="en-US" sz="2400" b="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b="0" dirty="0" smtClean="0">
                <a:sym typeface="Wingdings" panose="05000000000000000000" pitchFamily="2" charset="2"/>
              </a:rPr>
              <a:t>Environmental Justice Statute - </a:t>
            </a:r>
            <a:r>
              <a:rPr lang="en-US" sz="2400" b="0" i="1" dirty="0" smtClean="0"/>
              <a:t>C.G.S.A</a:t>
            </a:r>
            <a:r>
              <a:rPr lang="en-US" sz="2400" b="0" i="1" dirty="0"/>
              <a:t>. § </a:t>
            </a:r>
            <a:r>
              <a:rPr lang="en-US" sz="2400" b="0" i="1" dirty="0" smtClean="0"/>
              <a:t>22a-20a</a:t>
            </a:r>
            <a:r>
              <a:rPr lang="en-US" sz="2400" b="0" dirty="0" smtClean="0">
                <a:sym typeface="Wingdings" panose="05000000000000000000" pitchFamily="2" charset="2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b="0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Etc…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Environmental Justice in the Trump Era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3886200"/>
          </a:xfrm>
        </p:spPr>
        <p:txBody>
          <a:bodyPr>
            <a:noAutofit/>
          </a:bodyPr>
          <a:lstStyle/>
          <a:p>
            <a:pPr marL="0" indent="0"/>
            <a:r>
              <a:rPr lang="en-US" sz="2600" dirty="0" smtClean="0"/>
              <a:t>Overall Themes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Less engagement, enforcement, and oversight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More waivers, delays, revisions, and deregulation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Personnel that do not believe in the mission of agency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Corporate objectives as federal objectives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Citizen Suits to compel *agency* action (and corps)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 smtClean="0"/>
              <a:t>DC Circuit stopping rollbacks, delays, lack of enforcement - “Garland’s Revenge” (APA-arbitrary &amp; capricious) 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1816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Documents</a:t>
            </a:r>
          </a:p>
          <a:p>
            <a:pPr>
              <a:buFont typeface="Arial"/>
              <a:buChar char="•"/>
            </a:pPr>
            <a:r>
              <a:rPr lang="en-US" i="1" dirty="0"/>
              <a:t>Environmental Protection in the Trump Era</a:t>
            </a:r>
            <a:r>
              <a:rPr lang="en-US" dirty="0"/>
              <a:t>, published by ABA and ELI </a:t>
            </a:r>
            <a:r>
              <a:rPr lang="mr-IN" dirty="0"/>
              <a:t>–</a:t>
            </a:r>
            <a:r>
              <a:rPr lang="en-US" dirty="0"/>
              <a:t> EJ Chapter</a:t>
            </a:r>
          </a:p>
          <a:p>
            <a:pPr>
              <a:buFont typeface="Arial"/>
              <a:buChar char="•"/>
            </a:pPr>
            <a:r>
              <a:rPr lang="en-US" dirty="0"/>
              <a:t>Senate EPW Committee Minority Report: “Basically Backward, How the Trump Administration is Erasing Decades of Air, Water and Land Protections and Jeopardizing Public Health”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justice is about dignity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49640" cy="36237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Severe Environmental Pollution = “Denial of basic human dignity”</a:t>
            </a:r>
            <a:r>
              <a:rPr lang="en-US" sz="2000" baseline="30000" dirty="0" smtClean="0"/>
              <a:t>1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Clean Environment =&gt; Dignity = Human Rights </a:t>
            </a:r>
          </a:p>
          <a:p>
            <a:pPr marL="0" indent="0"/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Environmental Justice = Civil Rights = Human Rights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</a:p>
          <a:p>
            <a:pPr marL="0" indent="0"/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International Customary Law re Climate Justice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and beyond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5105400"/>
            <a:ext cx="7833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Barry </a:t>
            </a:r>
            <a:r>
              <a:rPr lang="en-US" sz="1200" dirty="0"/>
              <a:t>Hill, Steve </a:t>
            </a:r>
            <a:r>
              <a:rPr lang="en-US" sz="1200" dirty="0" err="1"/>
              <a:t>Wolfson</a:t>
            </a:r>
            <a:r>
              <a:rPr lang="en-US" sz="1200" dirty="0"/>
              <a:t>, Nicholas </a:t>
            </a:r>
            <a:r>
              <a:rPr lang="en-US" sz="1200" dirty="0" err="1"/>
              <a:t>Targ</a:t>
            </a:r>
            <a:r>
              <a:rPr lang="en-US" sz="1200" dirty="0"/>
              <a:t>, Hᴜᴍᴀ</a:t>
            </a:r>
            <a:r>
              <a:rPr lang="en-US" sz="1200" dirty="0" err="1"/>
              <a:t>ɴ</a:t>
            </a:r>
            <a:r>
              <a:rPr lang="en-US" sz="1200" dirty="0"/>
              <a:t> </a:t>
            </a:r>
            <a:r>
              <a:rPr lang="en-US" sz="1200" dirty="0" err="1"/>
              <a:t>Rɪɢʜ</a:t>
            </a:r>
            <a:r>
              <a:rPr lang="en-US" sz="1200" dirty="0"/>
              <a:t>ᴛꜱ ᴀ</a:t>
            </a:r>
            <a:r>
              <a:rPr lang="en-US" sz="1200" dirty="0" err="1"/>
              <a:t>ɴ</a:t>
            </a:r>
            <a:r>
              <a:rPr lang="en-US" sz="1200" dirty="0"/>
              <a:t>ᴅ ᴛ</a:t>
            </a:r>
            <a:r>
              <a:rPr lang="en-US" sz="1200" dirty="0" err="1"/>
              <a:t>ʜ</a:t>
            </a:r>
            <a:r>
              <a:rPr lang="en-US" sz="1200" dirty="0"/>
              <a:t>ᴇ </a:t>
            </a:r>
            <a:r>
              <a:rPr lang="en-US" sz="1200" dirty="0" err="1"/>
              <a:t>Eɴᴠɪʀᴏɴ</a:t>
            </a:r>
            <a:r>
              <a:rPr lang="en-US" sz="1200" dirty="0"/>
              <a:t>ᴍᴇ</a:t>
            </a:r>
            <a:r>
              <a:rPr lang="en-US" sz="1200" dirty="0" err="1"/>
              <a:t>ɴ</a:t>
            </a:r>
            <a:r>
              <a:rPr lang="en-US" sz="1200" dirty="0"/>
              <a:t>ᴛ: A </a:t>
            </a:r>
            <a:r>
              <a:rPr lang="en-US" sz="1200" dirty="0" err="1"/>
              <a:t>Sʏɴ</a:t>
            </a:r>
            <a:r>
              <a:rPr lang="en-US" sz="1200" dirty="0"/>
              <a:t>ᴏᴘꜱ</a:t>
            </a:r>
            <a:r>
              <a:rPr lang="en-US" sz="1200" dirty="0" err="1"/>
              <a:t>ɪ</a:t>
            </a:r>
            <a:r>
              <a:rPr lang="en-US" sz="1200" dirty="0"/>
              <a:t>ꜱ ᴀ</a:t>
            </a:r>
            <a:r>
              <a:rPr lang="en-US" sz="1200" dirty="0" err="1"/>
              <a:t>ɴ</a:t>
            </a:r>
            <a:r>
              <a:rPr lang="en-US" sz="1200" dirty="0"/>
              <a:t>ᴅ Sᴏᴍᴇ </a:t>
            </a:r>
            <a:r>
              <a:rPr lang="en-US" sz="1200" dirty="0" err="1"/>
              <a:t>Pʀ</a:t>
            </a:r>
            <a:r>
              <a:rPr lang="en-US" sz="1200" dirty="0"/>
              <a:t>ᴇᴅ</a:t>
            </a:r>
            <a:r>
              <a:rPr lang="en-US" sz="1200" dirty="0" err="1"/>
              <a:t>ɪ</a:t>
            </a:r>
            <a:r>
              <a:rPr lang="en-US" sz="1200" dirty="0"/>
              <a:t>ᴄᴛ</a:t>
            </a:r>
            <a:r>
              <a:rPr lang="en-US" sz="1200" dirty="0" err="1"/>
              <a:t>ɪᴏɴ</a:t>
            </a:r>
            <a:r>
              <a:rPr lang="en-US" sz="1200" dirty="0"/>
              <a:t>ꜱ, 16 Geo. </a:t>
            </a:r>
            <a:r>
              <a:rPr lang="en-US" sz="1200" dirty="0" smtClean="0"/>
              <a:t>Int’l. </a:t>
            </a:r>
            <a:r>
              <a:rPr lang="en-US" sz="1200" dirty="0" err="1"/>
              <a:t>Envtl</a:t>
            </a:r>
            <a:r>
              <a:rPr lang="en-US" sz="1200" dirty="0"/>
              <a:t>. L. Rev. 359 (2004)</a:t>
            </a:r>
            <a:r>
              <a:rPr lang="en-US" sz="1200" dirty="0" smtClean="0"/>
              <a:t>.</a:t>
            </a:r>
          </a:p>
          <a:p>
            <a:r>
              <a:rPr lang="en-US" sz="1200" baseline="30000" dirty="0" smtClean="0"/>
              <a:t>2 </a:t>
            </a:r>
            <a:r>
              <a:rPr lang="en-US" sz="1200" dirty="0"/>
              <a:t>Wyatt G. </a:t>
            </a:r>
            <a:r>
              <a:rPr lang="en-US" sz="1200" dirty="0" err="1"/>
              <a:t>Sassman</a:t>
            </a:r>
            <a:r>
              <a:rPr lang="en-US" sz="1200" dirty="0"/>
              <a:t>, </a:t>
            </a:r>
            <a:r>
              <a:rPr lang="en-US" sz="1200" dirty="0" err="1"/>
              <a:t>Eɴᴠɪʀᴏɴ</a:t>
            </a:r>
            <a:r>
              <a:rPr lang="en-US" sz="1200" dirty="0"/>
              <a:t>ᴍᴇ</a:t>
            </a:r>
            <a:r>
              <a:rPr lang="en-US" sz="1200" dirty="0" err="1"/>
              <a:t>ɴ</a:t>
            </a:r>
            <a:r>
              <a:rPr lang="en-US" sz="1200" dirty="0"/>
              <a:t>ᴛᴀ</a:t>
            </a:r>
            <a:r>
              <a:rPr lang="en-US" sz="1200" dirty="0" err="1"/>
              <a:t>ʟ</a:t>
            </a:r>
            <a:r>
              <a:rPr lang="en-US" sz="1200" dirty="0"/>
              <a:t> Jᴜꜱᴛ</a:t>
            </a:r>
            <a:r>
              <a:rPr lang="en-US" sz="1200" dirty="0" err="1"/>
              <a:t>ɪ</a:t>
            </a:r>
            <a:r>
              <a:rPr lang="en-US" sz="1200" dirty="0"/>
              <a:t>ᴄᴇ ᴀꜱ </a:t>
            </a:r>
            <a:r>
              <a:rPr lang="en-US" sz="1200" dirty="0" err="1"/>
              <a:t>Cɪᴠɪʟ</a:t>
            </a:r>
            <a:r>
              <a:rPr lang="en-US" sz="1200" dirty="0"/>
              <a:t> </a:t>
            </a:r>
            <a:r>
              <a:rPr lang="en-US" sz="1200" dirty="0" err="1"/>
              <a:t>Rɪɢʜ</a:t>
            </a:r>
            <a:r>
              <a:rPr lang="en-US" sz="1200" dirty="0"/>
              <a:t>ᴛꜱ, </a:t>
            </a:r>
            <a:r>
              <a:rPr lang="en-US" sz="1200" i="1" dirty="0"/>
              <a:t>18 Rich. J.L. &amp; Pub. Int. 441</a:t>
            </a:r>
            <a:r>
              <a:rPr lang="en-US" sz="1200" dirty="0"/>
              <a:t> (2015</a:t>
            </a:r>
            <a:r>
              <a:rPr lang="en-US" sz="1200" dirty="0" smtClean="0"/>
              <a:t>)       </a:t>
            </a:r>
          </a:p>
          <a:p>
            <a:r>
              <a:rPr lang="en-US" sz="1200" baseline="30000" dirty="0" smtClean="0"/>
              <a:t>3</a:t>
            </a:r>
            <a:r>
              <a:rPr lang="en-US" sz="1200" dirty="0" smtClean="0"/>
              <a:t> </a:t>
            </a:r>
            <a:r>
              <a:rPr lang="en-US" sz="1200" dirty="0"/>
              <a:t>John H. Knox, </a:t>
            </a:r>
            <a:r>
              <a:rPr lang="en-US" sz="1200" dirty="0" err="1"/>
              <a:t>Cʟɪ</a:t>
            </a:r>
            <a:r>
              <a:rPr lang="en-US" sz="1200" dirty="0"/>
              <a:t>ᴍᴀᴛᴇ </a:t>
            </a:r>
            <a:r>
              <a:rPr lang="en-US" sz="1200" dirty="0" err="1"/>
              <a:t>Cʜᴀɴɢ</a:t>
            </a:r>
            <a:r>
              <a:rPr lang="en-US" sz="1200" dirty="0"/>
              <a:t>ᴇ ᴀ</a:t>
            </a:r>
            <a:r>
              <a:rPr lang="en-US" sz="1200" dirty="0" err="1"/>
              <a:t>ɴ</a:t>
            </a:r>
            <a:r>
              <a:rPr lang="en-US" sz="1200" dirty="0"/>
              <a:t>ᴅ Hᴜᴍᴀ</a:t>
            </a:r>
            <a:r>
              <a:rPr lang="en-US" sz="1200" dirty="0" err="1"/>
              <a:t>ɴ</a:t>
            </a:r>
            <a:r>
              <a:rPr lang="en-US" sz="1200" dirty="0"/>
              <a:t> </a:t>
            </a:r>
            <a:r>
              <a:rPr lang="en-US" sz="1200" dirty="0" err="1"/>
              <a:t>Rɪɢʜ</a:t>
            </a:r>
            <a:r>
              <a:rPr lang="en-US" sz="1200" dirty="0"/>
              <a:t>ᴛꜱ Lᴀᴡ, 50 </a:t>
            </a:r>
            <a:r>
              <a:rPr lang="en-US" sz="1200" i="1" dirty="0"/>
              <a:t>Virginia Journal of International Law </a:t>
            </a:r>
            <a:r>
              <a:rPr lang="en-US" sz="1200" dirty="0"/>
              <a:t>163 (2009)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7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8001000" cy="914400"/>
          </a:xfrm>
        </p:spPr>
        <p:txBody>
          <a:bodyPr/>
          <a:lstStyle/>
          <a:p>
            <a:pPr algn="ctr"/>
            <a:r>
              <a:rPr lang="en-US" dirty="0" smtClean="0"/>
              <a:t>Environmental Justice </a:t>
            </a:r>
            <a:br>
              <a:rPr lang="en-US" dirty="0" smtClean="0"/>
            </a:br>
            <a:r>
              <a:rPr lang="en-US" dirty="0" smtClean="0"/>
              <a:t>legal compendium Documents: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305800" cy="2743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Opportunities for Advancing Environmental Justice: An Analysis of U.S. EPA Statutory Authorities (2001, Barry Hill, ELI/EPA)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Plan EJ 2014 </a:t>
            </a:r>
            <a:r>
              <a:rPr lang="mr-IN" sz="2300" b="0" dirty="0" smtClean="0"/>
              <a:t>–</a:t>
            </a:r>
            <a:r>
              <a:rPr lang="en-US" sz="2300" b="0" dirty="0" smtClean="0"/>
              <a:t> Legal Tools (Scott Fulton, EPA)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300" b="0" dirty="0" smtClean="0"/>
              <a:t>Environmental Justice for All: Protecting Communities Fairly and Fully (2008, Albert Huang, NRDC)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3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7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520940" cy="4267200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Scott Wilson Badenoch Jr., Esq., MDR</a:t>
            </a:r>
          </a:p>
          <a:p>
            <a:pPr algn="ctr"/>
            <a:r>
              <a:rPr lang="en-US" sz="2400" i="1" dirty="0"/>
              <a:t>Visiting Attorney</a:t>
            </a:r>
            <a:r>
              <a:rPr lang="en-US" sz="2400" dirty="0"/>
              <a:t>, </a:t>
            </a:r>
            <a:r>
              <a:rPr lang="en-US" sz="2400" dirty="0" smtClean="0"/>
              <a:t>Environmental </a:t>
            </a:r>
            <a:r>
              <a:rPr lang="en-US" sz="2400" dirty="0"/>
              <a:t>Law Institute</a:t>
            </a:r>
          </a:p>
          <a:p>
            <a:pPr algn="ctr"/>
            <a:r>
              <a:rPr lang="en-US" sz="2400" i="1" dirty="0"/>
              <a:t>Co-Chair</a:t>
            </a:r>
            <a:r>
              <a:rPr lang="en-US" sz="2400" dirty="0"/>
              <a:t>, Environmental Justice Committee, </a:t>
            </a:r>
            <a:endParaRPr lang="en-US" sz="2400" dirty="0" smtClean="0"/>
          </a:p>
          <a:p>
            <a:pPr algn="ctr"/>
            <a:r>
              <a:rPr lang="en-US" sz="2000" dirty="0" smtClean="0"/>
              <a:t>American </a:t>
            </a:r>
            <a:r>
              <a:rPr lang="en-US" sz="2000" dirty="0"/>
              <a:t>Bar </a:t>
            </a:r>
            <a:r>
              <a:rPr lang="en-US" sz="2000" dirty="0" smtClean="0"/>
              <a:t>Association </a:t>
            </a:r>
            <a:r>
              <a:rPr lang="mr-IN" sz="2000" dirty="0" smtClean="0"/>
              <a:t>–</a:t>
            </a:r>
            <a:r>
              <a:rPr lang="en-US" sz="2000" dirty="0" smtClean="0"/>
              <a:t> Section of Civil Rights and Social Justice</a:t>
            </a:r>
          </a:p>
          <a:p>
            <a:pPr algn="ctr"/>
            <a:r>
              <a:rPr lang="en-US" sz="3200" dirty="0" smtClean="0">
                <a:hlinkClick r:id="rId2"/>
              </a:rPr>
              <a:t>badenochjr@gmail.com</a:t>
            </a:r>
            <a:endParaRPr lang="en-US" sz="3200" dirty="0" smtClean="0"/>
          </a:p>
          <a:p>
            <a:pPr algn="ctr"/>
            <a:r>
              <a:rPr lang="en-US" sz="3200" dirty="0" smtClean="0">
                <a:hlinkClick r:id="rId3"/>
              </a:rPr>
              <a:t>badenoch@eli.org</a:t>
            </a:r>
            <a:endParaRPr lang="en-US" sz="3200" dirty="0" smtClean="0"/>
          </a:p>
          <a:p>
            <a:pPr algn="ctr"/>
            <a:r>
              <a:rPr lang="en-US" sz="3200" dirty="0" smtClean="0"/>
              <a:t>Office: 202-939-3819</a:t>
            </a:r>
          </a:p>
          <a:p>
            <a:pPr algn="ctr"/>
            <a:r>
              <a:rPr lang="en-US" sz="3200" dirty="0" smtClean="0"/>
              <a:t>@thecitizen </a:t>
            </a:r>
            <a:endParaRPr lang="en-US" sz="3200" dirty="0"/>
          </a:p>
          <a:p>
            <a:endParaRPr lang="en-US" sz="1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90800"/>
            <a:ext cx="2209800" cy="2209800"/>
          </a:xfrm>
          <a:prstGeom prst="rect">
            <a:avLst/>
          </a:prstGeom>
        </p:spPr>
      </p:pic>
      <p:pic>
        <p:nvPicPr>
          <p:cNvPr id="6" name="Picture 5" descr="Twitter_bird_white_background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14800"/>
            <a:ext cx="844581" cy="685800"/>
          </a:xfrm>
          <a:prstGeom prst="rect">
            <a:avLst/>
          </a:prstGeom>
        </p:spPr>
      </p:pic>
      <p:pic>
        <p:nvPicPr>
          <p:cNvPr id="7" name="Picture 6" descr="logo_blu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97832" y="2627168"/>
            <a:ext cx="1825336" cy="23622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The Model is Broken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211852"/>
              </p:ext>
            </p:extLst>
          </p:nvPr>
        </p:nvGraphicFramePr>
        <p:xfrm>
          <a:off x="838200" y="1642185"/>
          <a:ext cx="3429000" cy="327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1149927"/>
            <a:ext cx="125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Linear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48081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 Where does the waste go?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324555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A: Wherever the “other” live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5486400"/>
            <a:ext cx="8991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cap="small" dirty="0" smtClean="0"/>
              <a:t>William McDonough &amp; Michael </a:t>
            </a:r>
            <a:r>
              <a:rPr lang="en-US" cap="small" dirty="0" err="1" smtClean="0"/>
              <a:t>Braungart</a:t>
            </a:r>
            <a:r>
              <a:rPr lang="en-US" dirty="0" smtClean="0"/>
              <a:t>, </a:t>
            </a:r>
            <a:r>
              <a:rPr lang="en-US" u="sng" dirty="0" smtClean="0"/>
              <a:t>Cradle to Cradle, Remaking the Way </a:t>
            </a:r>
            <a:r>
              <a:rPr lang="en-US" u="sng" dirty="0"/>
              <a:t>W</a:t>
            </a:r>
            <a:r>
              <a:rPr lang="en-US" u="sng" dirty="0" smtClean="0"/>
              <a:t>e </a:t>
            </a:r>
            <a:r>
              <a:rPr lang="en-US" u="sng" dirty="0"/>
              <a:t>M</a:t>
            </a:r>
            <a:r>
              <a:rPr lang="en-US" u="sng" dirty="0" smtClean="0"/>
              <a:t>ake Things</a:t>
            </a:r>
            <a:r>
              <a:rPr lang="en-US" dirty="0" smtClean="0"/>
              <a:t> (New York: North Point Press 2010)</a:t>
            </a:r>
            <a:endParaRPr lang="en-US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46760"/>
            <a:ext cx="7520940" cy="548640"/>
          </a:xfrm>
        </p:spPr>
        <p:txBody>
          <a:bodyPr/>
          <a:lstStyle/>
          <a:p>
            <a:pPr algn="ctr"/>
            <a:r>
              <a:rPr lang="en-US" dirty="0" smtClean="0"/>
              <a:t>Results of Linear systems </a:t>
            </a:r>
            <a:br>
              <a:rPr lang="en-US" dirty="0" smtClean="0"/>
            </a:br>
            <a:r>
              <a:rPr lang="en-US" dirty="0" smtClean="0"/>
              <a:t>on ej communities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67000"/>
            <a:ext cx="3429000" cy="23622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Factories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Dumps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Transformers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Refineries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Highways etc.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11696018"/>
              </p:ext>
            </p:extLst>
          </p:nvPr>
        </p:nvGraphicFramePr>
        <p:xfrm>
          <a:off x="152400" y="1920875"/>
          <a:ext cx="5257800" cy="3108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4953000" y="2133600"/>
            <a:ext cx="34290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dirty="0" smtClean="0"/>
              <a:t>Unwanted “Neighbors”: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787640" cy="548640"/>
          </a:xfrm>
        </p:spPr>
        <p:txBody>
          <a:bodyPr/>
          <a:lstStyle/>
          <a:p>
            <a:pPr algn="ctr"/>
            <a:r>
              <a:rPr lang="en-US" sz="3600" dirty="0" smtClean="0"/>
              <a:t>Cyclical, Whole Systems Models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70170"/>
              </p:ext>
            </p:extLst>
          </p:nvPr>
        </p:nvGraphicFramePr>
        <p:xfrm>
          <a:off x="-16804" y="1143000"/>
          <a:ext cx="5334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57274" y="222742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Products as </a:t>
            </a:r>
            <a:r>
              <a:rPr lang="en-US" sz="3200" u="sng" dirty="0"/>
              <a:t>s</a:t>
            </a:r>
            <a:r>
              <a:rPr lang="en-US" sz="3200" u="sng" dirty="0" smtClean="0"/>
              <a:t>ervice</a:t>
            </a:r>
          </a:p>
          <a:p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“Cradle-to-Cradle”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75064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Cyclical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9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EJ Law and Environmental protection </a:t>
            </a:r>
            <a:r>
              <a:rPr lang="en-US" i="1" dirty="0" smtClean="0"/>
              <a:t>were</a:t>
            </a:r>
            <a:r>
              <a:rPr lang="en-US" dirty="0" smtClean="0"/>
              <a:t> civil rights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698572"/>
              </p:ext>
            </p:extLst>
          </p:nvPr>
        </p:nvGraphicFramePr>
        <p:xfrm>
          <a:off x="2209800" y="1183062"/>
          <a:ext cx="4648199" cy="376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81362" y="197603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Ivory</a:t>
            </a:r>
            <a:r>
              <a:rPr lang="en-US" sz="1600" dirty="0" smtClean="0"/>
              <a:t> </a:t>
            </a:r>
            <a:r>
              <a:rPr lang="en-US" dirty="0" smtClean="0"/>
              <a:t>Towers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057562" y="396091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Grassroots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362200" y="1754664"/>
            <a:ext cx="9238" cy="2685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784282">
            <a:off x="3380802" y="2726493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Environmental Protection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142802" y="4107081"/>
            <a:ext cx="1319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Civil Rights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43600" y="2618805"/>
            <a:ext cx="0" cy="13421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943600" y="2895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Environmental Justice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1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Environmental Justice LEGAL History </a:t>
            </a:r>
            <a:br>
              <a:rPr lang="en-US" dirty="0" smtClean="0"/>
            </a:br>
            <a:r>
              <a:rPr lang="en-US" dirty="0" smtClean="0"/>
              <a:t>in One slide…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143000"/>
            <a:ext cx="3962400" cy="373379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3) Federal EJ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NEJAC (1993)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Exec. Order 12,898 (1994)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Obama Memo-Reiterate and Prioritize (2011)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/>
              <a:t>25 Years Experience with EJ</a:t>
            </a:r>
          </a:p>
          <a:p>
            <a:pPr marL="0" indent="0"/>
            <a:endParaRPr lang="en-US" sz="2200" b="0" dirty="0" smtClean="0"/>
          </a:p>
          <a:p>
            <a:pPr marL="0" indent="0"/>
            <a:endParaRPr lang="en-US" sz="1800" b="0" dirty="0" smtClean="0"/>
          </a:p>
          <a:p>
            <a:pPr marL="0" indent="0"/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143000"/>
            <a:ext cx="441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1) Early </a:t>
            </a:r>
            <a:r>
              <a:rPr lang="en-US" sz="2200" b="1" dirty="0"/>
              <a:t>Civil Rights-Related Protest Movements</a:t>
            </a:r>
            <a:endParaRPr lang="en-US" sz="2200" dirty="0"/>
          </a:p>
          <a:p>
            <a:pPr marL="285750" lvl="0" indent="-285750">
              <a:buFont typeface="Arial"/>
              <a:buChar char="•"/>
            </a:pPr>
            <a:r>
              <a:rPr lang="en-US" sz="2200" dirty="0" smtClean="0"/>
              <a:t>Warren </a:t>
            </a:r>
            <a:r>
              <a:rPr lang="en-US" sz="2200" dirty="0"/>
              <a:t>County, NC (1982) </a:t>
            </a:r>
            <a:endParaRPr lang="en-US" sz="2200" dirty="0" smtClean="0"/>
          </a:p>
          <a:p>
            <a:pPr marL="285750" lvl="0" indent="-285750">
              <a:buFont typeface="Arial"/>
              <a:buChar char="•"/>
            </a:pPr>
            <a:r>
              <a:rPr lang="en-US" sz="2200" dirty="0" smtClean="0"/>
              <a:t>Love Canal, NY (1978)</a:t>
            </a:r>
          </a:p>
          <a:p>
            <a:pPr marL="285750" lvl="0" indent="-285750">
              <a:buFont typeface="Arial"/>
              <a:buChar char="•"/>
            </a:pPr>
            <a:r>
              <a:rPr lang="en-US" sz="2200" dirty="0" smtClean="0"/>
              <a:t>etc</a:t>
            </a:r>
            <a:r>
              <a:rPr lang="en-US" sz="2200" dirty="0"/>
              <a:t>., etc.(many honorable efforts</a:t>
            </a:r>
            <a:r>
              <a:rPr lang="en-US" sz="2200" dirty="0" smtClean="0"/>
              <a:t>)</a:t>
            </a:r>
          </a:p>
          <a:p>
            <a:pPr lvl="0"/>
            <a:endParaRPr lang="en-US" sz="2200" dirty="0"/>
          </a:p>
          <a:p>
            <a:r>
              <a:rPr lang="en-US" sz="2200" b="1" dirty="0" smtClean="0"/>
              <a:t>2) Seminal EJ Reports</a:t>
            </a:r>
            <a:endParaRPr lang="en-US" sz="2200" dirty="0"/>
          </a:p>
          <a:p>
            <a:pPr marL="285750" lvl="0" indent="-285750">
              <a:buFont typeface="Arial"/>
              <a:buChar char="•"/>
            </a:pPr>
            <a:r>
              <a:rPr lang="en-US" sz="2200" dirty="0"/>
              <a:t>US GAO finding racism in siting (1983)</a:t>
            </a:r>
          </a:p>
          <a:p>
            <a:pPr marL="285750" lvl="0" indent="-285750">
              <a:buFont typeface="Arial"/>
              <a:buChar char="•"/>
            </a:pPr>
            <a:r>
              <a:rPr lang="en-US" sz="2200" dirty="0"/>
              <a:t>Lee &amp; Miller-Travis Report (1987)</a:t>
            </a:r>
          </a:p>
          <a:p>
            <a:pPr marL="285750" lvl="0" indent="-285750">
              <a:buFont typeface="Arial"/>
              <a:buChar char="•"/>
            </a:pPr>
            <a:r>
              <a:rPr lang="en-US" sz="2200" dirty="0"/>
              <a:t>Unequal Protection (1992)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5181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</a:t>
            </a:r>
            <a:r>
              <a:rPr lang="en-US" dirty="0"/>
              <a:t>Environmental Justice Act (2017)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*Many State Efforts (ongoing)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4876800" cy="54864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smtClean="0"/>
              <a:t>History of </a:t>
            </a: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52572"/>
          </a:xfrm>
          <a:solidFill>
            <a:schemeClr val="bg1"/>
          </a:solidFill>
          <a:ln>
            <a:noFill/>
          </a:ln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50" b="0" dirty="0" smtClean="0"/>
              <a:t>Outright racist laws throughout U.S.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50" b="0" dirty="0" smtClean="0"/>
              <a:t>Racist zoning laws</a:t>
            </a:r>
          </a:p>
          <a:p>
            <a:pPr marL="738188" indent="-285750">
              <a:buFont typeface="Arial" panose="020B0604020202020204" pitchFamily="34" charset="0"/>
              <a:buChar char="•"/>
            </a:pPr>
            <a:r>
              <a:rPr lang="en-US" sz="1950" b="0" dirty="0" smtClean="0"/>
              <a:t>First overt, then “expulsive” after SCOTUS decision in </a:t>
            </a:r>
            <a:r>
              <a:rPr lang="en-US" sz="1950" b="0" i="1" dirty="0" smtClean="0"/>
              <a:t>Buchanan v. Warley</a:t>
            </a:r>
            <a:r>
              <a:rPr lang="en-US" sz="1950" b="0" dirty="0" smtClean="0"/>
              <a:t>, 245 U.S. 60 (1917) ending overt exclusion (“put a highway through it”)</a:t>
            </a:r>
          </a:p>
          <a:p>
            <a:pPr marL="738188" indent="-285750">
              <a:buFont typeface="Arial" panose="020B0604020202020204" pitchFamily="34" charset="0"/>
              <a:buChar char="•"/>
            </a:pPr>
            <a:r>
              <a:rPr lang="en-US" sz="1950" b="0" dirty="0" smtClean="0"/>
              <a:t>Many still in place; zones still rooted in racist past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1950" b="0" dirty="0" smtClean="0"/>
              <a:t>Codified lack of transparency, engagement, oversight, recourse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1950" b="0" dirty="0" smtClean="0"/>
              <a:t>Good laws, deployed inequitably</a:t>
            </a:r>
          </a:p>
          <a:p>
            <a:pPr marL="741363" indent="-288925">
              <a:buFont typeface="Arial" panose="020B0604020202020204" pitchFamily="34" charset="0"/>
              <a:buChar char="•"/>
            </a:pPr>
            <a:r>
              <a:rPr lang="en-US" sz="1950" b="0" dirty="0" smtClean="0"/>
              <a:t>CA CEQA – NIMBY</a:t>
            </a:r>
          </a:p>
          <a:p>
            <a:pPr marL="741363" indent="-288925">
              <a:buFont typeface="Arial" panose="020B0604020202020204" pitchFamily="34" charset="0"/>
              <a:buChar char="•"/>
            </a:pPr>
            <a:r>
              <a:rPr lang="en-US" sz="1950" b="0" dirty="0" smtClean="0"/>
              <a:t>CAA, Superfund, CWA/SDWA etc.</a:t>
            </a:r>
          </a:p>
          <a:p>
            <a:pPr marL="288925" indent="-288925">
              <a:buFont typeface="Arial" panose="020B0604020202020204" pitchFamily="34" charset="0"/>
              <a:buChar char="•"/>
            </a:pPr>
            <a:r>
              <a:rPr lang="en-US" sz="1950" b="0" dirty="0" smtClean="0"/>
              <a:t>Bad court decisions (SCOTUS efforts to narrow Civil </a:t>
            </a:r>
            <a:r>
              <a:rPr lang="en-US" sz="1950" b="0" dirty="0" err="1" smtClean="0"/>
              <a:t>Rts</a:t>
            </a:r>
            <a:r>
              <a:rPr lang="en-US" sz="1950" b="0" dirty="0" smtClean="0"/>
              <a:t> protections)</a:t>
            </a:r>
          </a:p>
          <a:p>
            <a:pPr marL="741363" indent="-288925">
              <a:buFont typeface="Arial" panose="020B0604020202020204" pitchFamily="34" charset="0"/>
              <a:buChar char="•"/>
            </a:pPr>
            <a:r>
              <a:rPr lang="en-US" sz="1950" b="0" i="1" dirty="0" smtClean="0"/>
              <a:t>Alexander v. Sandoval</a:t>
            </a:r>
            <a:r>
              <a:rPr lang="en-US" sz="1950" b="0" dirty="0" smtClean="0"/>
              <a:t>, 532 U.S. 275 (2001)</a:t>
            </a:r>
          </a:p>
          <a:p>
            <a:pPr marL="741363" indent="-288925">
              <a:buFont typeface="Arial" panose="020B0604020202020204" pitchFamily="34" charset="0"/>
              <a:buChar char="•"/>
            </a:pPr>
            <a:r>
              <a:rPr lang="en-US" sz="1950" b="0" i="1" dirty="0"/>
              <a:t>Middlesex County Sewerage Auth. v. Sea </a:t>
            </a:r>
            <a:r>
              <a:rPr lang="en-US" sz="1950" b="0" i="1" dirty="0" err="1"/>
              <a:t>Clammers</a:t>
            </a:r>
            <a:r>
              <a:rPr lang="en-US" sz="1950" b="0" dirty="0"/>
              <a:t>, </a:t>
            </a:r>
            <a:r>
              <a:rPr lang="en-US" sz="1950" b="0" dirty="0" smtClean="0"/>
              <a:t>453 </a:t>
            </a:r>
            <a:r>
              <a:rPr lang="en-US" sz="1950" b="0" dirty="0"/>
              <a:t>U.S. 1 (1981</a:t>
            </a:r>
            <a:r>
              <a:rPr lang="en-US" sz="1950" b="0" dirty="0" smtClean="0"/>
              <a:t>)</a:t>
            </a:r>
          </a:p>
          <a:p>
            <a:pPr marL="741363" indent="-288925">
              <a:buFont typeface="Arial" panose="020B0604020202020204" pitchFamily="34" charset="0"/>
              <a:buChar char="•"/>
            </a:pPr>
            <a:r>
              <a:rPr lang="en-US" sz="1800" b="0" i="1" dirty="0"/>
              <a:t>Washington v. Davis</a:t>
            </a:r>
            <a:r>
              <a:rPr lang="en-US" sz="1800" b="0" dirty="0"/>
              <a:t>, 426 U.S. 229</a:t>
            </a:r>
            <a:r>
              <a:rPr lang="en-US" sz="1800" b="0" i="1" dirty="0"/>
              <a:t> </a:t>
            </a:r>
            <a:r>
              <a:rPr lang="en-US" sz="1800" b="0" dirty="0"/>
              <a:t>(1976</a:t>
            </a:r>
            <a:r>
              <a:rPr lang="en-US" sz="1800" b="0" dirty="0" smtClean="0"/>
              <a:t>); </a:t>
            </a:r>
            <a:r>
              <a:rPr lang="en-US" sz="1800" b="0" i="1" dirty="0" smtClean="0"/>
              <a:t>Lewis </a:t>
            </a:r>
            <a:r>
              <a:rPr lang="en-US" sz="1800" b="0" i="1" dirty="0"/>
              <a:t>v. Chicago</a:t>
            </a:r>
            <a:r>
              <a:rPr lang="en-US" sz="1800" b="0" dirty="0"/>
              <a:t>, 560 U.S. 205</a:t>
            </a:r>
            <a:r>
              <a:rPr lang="en-US" sz="1800" b="0" i="1" dirty="0"/>
              <a:t> </a:t>
            </a:r>
            <a:r>
              <a:rPr lang="en-US" sz="1800" b="0" dirty="0"/>
              <a:t>(2010</a:t>
            </a:r>
            <a:r>
              <a:rPr lang="en-US" sz="1800" b="0" dirty="0" smtClean="0"/>
              <a:t>) </a:t>
            </a:r>
            <a:r>
              <a:rPr lang="mr-IN" sz="1800" b="0" dirty="0" smtClean="0"/>
              <a:t>–</a:t>
            </a:r>
            <a:r>
              <a:rPr lang="en-US" sz="1800" b="0" dirty="0" smtClean="0"/>
              <a:t> Discriminatory Intent mandate</a:t>
            </a:r>
            <a:endParaRPr lang="en-US" sz="1950" b="0" dirty="0" smtClean="0"/>
          </a:p>
          <a:p>
            <a:pPr marL="741363" indent="-288925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738188" indent="-285750">
              <a:buFont typeface="Arial" panose="020B0604020202020204" pitchFamily="34" charset="0"/>
              <a:buChar char="•"/>
            </a:pP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Environmental Justice Law – </a:t>
            </a:r>
            <a:br>
              <a:rPr lang="en-US" dirty="0" smtClean="0"/>
            </a:br>
            <a:r>
              <a:rPr lang="en-US" dirty="0" smtClean="0"/>
              <a:t>Everywhere and nowhere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3596640" cy="2971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Land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NEPA, CERCLA, RCRA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dirty="0" smtClean="0"/>
              <a:t>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CAA, Climate	FIFRA, TSCA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 smtClean="0"/>
              <a:t>Water</a:t>
            </a:r>
          </a:p>
          <a:p>
            <a:pPr marL="285750" indent="-285750">
              <a:buFont typeface="Arial"/>
              <a:buChar char="•"/>
            </a:pPr>
            <a:r>
              <a:rPr lang="en-US" sz="1800" b="0" dirty="0" smtClean="0"/>
              <a:t>CWA, SDWA</a:t>
            </a: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/>
              <a:t>Federal Actions Affecting EJ Communities v. Any Action</a:t>
            </a:r>
          </a:p>
          <a:p>
            <a:pPr marL="0" indent="0"/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286000"/>
            <a:ext cx="2743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Impact Multipliers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Natural Disasters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Extreme </a:t>
            </a:r>
            <a:r>
              <a:rPr lang="en-US" sz="2200" dirty="0"/>
              <a:t>Weather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Climate Change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5562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*</a:t>
            </a:r>
            <a:r>
              <a:rPr lang="en-US" sz="2400" dirty="0" smtClean="0"/>
              <a:t>Federal* Transactions and Projects that affect the health of local EJ communities and their environment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Environmental Justice Law – </a:t>
            </a:r>
            <a:br>
              <a:rPr lang="en-US" dirty="0" smtClean="0"/>
            </a:br>
            <a:r>
              <a:rPr lang="en-US" dirty="0" smtClean="0"/>
              <a:t>Everywhere and nowhere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3151"/>
            <a:ext cx="3596640" cy="3656049"/>
          </a:xfrm>
        </p:spPr>
        <p:txBody>
          <a:bodyPr/>
          <a:lstStyle/>
          <a:p>
            <a:r>
              <a:rPr lang="en-US" sz="2000" dirty="0" smtClean="0"/>
              <a:t>Siting, Zoning, Land Use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How will this affect neighboring communities?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Are they stakeholders, partners? Transparency?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dirty="0" smtClean="0"/>
              <a:t>Equal Protection, Enforcement of the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 smtClean="0"/>
              <a:t>Penalties only for violations in white neighborhoods? </a:t>
            </a: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3000" y="1371600"/>
            <a:ext cx="359664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Health Impacts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Are the lives of communities of color weighed as heavily as white lives</a:t>
            </a:r>
            <a:r>
              <a:rPr lang="en-US" sz="1800" b="0" dirty="0"/>
              <a:t>? Disproportionate impacts</a:t>
            </a:r>
            <a:r>
              <a:rPr lang="en-US" sz="1800" b="0" dirty="0" smtClean="0"/>
              <a:t>?</a:t>
            </a:r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Toxic Torts, Due Process, Fairness, Equity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Are communities availed of the benefits as well as the burdens of the system?</a:t>
            </a:r>
          </a:p>
          <a:p>
            <a:pPr marL="0" indent="0"/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5EF-0064-4B85-A2AA-50F947AF5C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2278</TotalTime>
  <Words>1399</Words>
  <Application>Microsoft Office PowerPoint</Application>
  <PresentationFormat>On-screen Show (4:3)</PresentationFormat>
  <Paragraphs>216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Mangal</vt:lpstr>
      <vt:lpstr>Tunga</vt:lpstr>
      <vt:lpstr>Wingdings</vt:lpstr>
      <vt:lpstr>Angles</vt:lpstr>
      <vt:lpstr>ENVIRONMENTAL JUSTICE IN THE LAW</vt:lpstr>
      <vt:lpstr>The Model is Broken</vt:lpstr>
      <vt:lpstr>Results of Linear systems  on ej communities</vt:lpstr>
      <vt:lpstr>Cyclical, Whole Systems Models</vt:lpstr>
      <vt:lpstr>EJ Law and Environmental protection were civil rights</vt:lpstr>
      <vt:lpstr>Environmental Justice LEGAL History  in One slide…</vt:lpstr>
      <vt:lpstr>History of bad laws</vt:lpstr>
      <vt:lpstr>Environmental Justice Law –  Everywhere and nowhere</vt:lpstr>
      <vt:lpstr>Environmental Justice Law –  Everywhere and nowhere</vt:lpstr>
      <vt:lpstr>Elements of Environmental Justice</vt:lpstr>
      <vt:lpstr>New Frontiers</vt:lpstr>
      <vt:lpstr>States leading in environmental justice</vt:lpstr>
      <vt:lpstr>Environmental Justice in the Trump Era</vt:lpstr>
      <vt:lpstr>Environmental justice is about dignity</vt:lpstr>
      <vt:lpstr>Environmental Justice  legal compendium Documents: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Justice in the Law</dc:title>
  <dc:creator>Christopher Ibrahim</dc:creator>
  <cp:lastModifiedBy>widener</cp:lastModifiedBy>
  <cp:revision>83</cp:revision>
  <dcterms:created xsi:type="dcterms:W3CDTF">2018-03-27T14:46:06Z</dcterms:created>
  <dcterms:modified xsi:type="dcterms:W3CDTF">2018-04-11T13:42:58Z</dcterms:modified>
</cp:coreProperties>
</file>