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aveSubsetFonts="1">
  <p:sldMasterIdLst>
    <p:sldMasterId r:id="rId1" id="2147483660"/>
    <p:sldMasterId r:id="rId2" id="2147483663"/>
  </p:sldMasterIdLst>
  <p:notesMasterIdLst>
    <p:notesMasterId r:id="rId36"/>
  </p:notesMasterIdLst>
  <p:sldIdLst>
    <p:sldId r:id="rId3" id="259"/>
    <p:sldId r:id="rId4" id="382"/>
    <p:sldId r:id="rId5" id="385"/>
    <p:sldId r:id="rId6" id="401"/>
    <p:sldId r:id="rId7" id="442"/>
    <p:sldId r:id="rId8" id="443"/>
    <p:sldId r:id="rId9" id="444"/>
    <p:sldId r:id="rId10" id="445"/>
    <p:sldId r:id="rId11" id="446"/>
    <p:sldId r:id="rId12" id="447"/>
    <p:sldId r:id="rId13" id="416"/>
    <p:sldId r:id="rId14" id="405"/>
    <p:sldId r:id="rId15" id="449"/>
    <p:sldId r:id="rId16" id="450"/>
    <p:sldId r:id="rId17" id="451"/>
    <p:sldId r:id="rId18" id="433"/>
    <p:sldId r:id="rId19" id="435"/>
    <p:sldId r:id="rId20" id="452"/>
    <p:sldId r:id="rId21" id="453"/>
    <p:sldId r:id="rId22" id="454"/>
    <p:sldId r:id="rId23" id="455"/>
    <p:sldId r:id="rId24" id="456"/>
    <p:sldId r:id="rId25" id="457"/>
    <p:sldId r:id="rId26" id="458"/>
    <p:sldId r:id="rId27" id="466"/>
    <p:sldId r:id="rId28" id="459"/>
    <p:sldId r:id="rId29" id="460"/>
    <p:sldId r:id="rId30" id="461"/>
    <p:sldId r:id="rId31" id="462"/>
    <p:sldId r:id="rId32" id="463"/>
    <p:sldId r:id="rId33" id="464"/>
    <p:sldId r:id="rId34" id="465"/>
    <p:sldId r:id="rId35" id="38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F9ADC67-A291-4E4A-954B-DCCBA4576EC3}">
          <p14:sldIdLst>
            <p14:sldId id="259"/>
            <p14:sldId id="382"/>
            <p14:sldId id="385"/>
            <p14:sldId id="401"/>
            <p14:sldId id="442"/>
            <p14:sldId id="443"/>
            <p14:sldId id="444"/>
            <p14:sldId id="445"/>
            <p14:sldId id="446"/>
            <p14:sldId id="447"/>
            <p14:sldId id="416"/>
            <p14:sldId id="405"/>
            <p14:sldId id="449"/>
            <p14:sldId id="450"/>
            <p14:sldId id="451"/>
            <p14:sldId id="433"/>
            <p14:sldId id="435"/>
            <p14:sldId id="452"/>
            <p14:sldId id="453"/>
            <p14:sldId id="454"/>
            <p14:sldId id="455"/>
            <p14:sldId id="456"/>
            <p14:sldId id="457"/>
            <p14:sldId id="458"/>
            <p14:sldId id="466"/>
            <p14:sldId id="459"/>
            <p14:sldId id="460"/>
            <p14:sldId id="461"/>
            <p14:sldId id="462"/>
            <p14:sldId id="463"/>
            <p14:sldId id="464"/>
            <p14:sldId id="465"/>
            <p14:sldId id="381"/>
          </p14:sldIdLst>
        </p14:section>
      </p14:sectionLst>
    </p:ext>
    <p:ext uri="{EFAFB233-063F-42B5-8137-9DF3F51BA10A}">
      <p15:sldGuideLst xmlns:p15="http://schemas.microsoft.com/office/powerpoint/2012/main">
        <p15:guide id="1" orient="horz" pos="2256">
          <p15:clr>
            <a:srgbClr val="A4A3A4"/>
          </p15:clr>
        </p15:guide>
        <p15:guide id="2" pos="2928">
          <p15:clr>
            <a:srgbClr val="A4A3A4"/>
          </p15:clr>
        </p15:guide>
      </p15:sldGuideLst>
    </p:ext>
  </p:extLst>
</p:presentation>
</file>

<file path=ppt/commentAuthors.xml><?xml version="1.0" encoding="utf-8"?>
<p:cmAuthorLst xmlns:p="http://schemas.openxmlformats.org/presentationml/2006/main">
  <p:cmAuthor id="0" name="Michael B. Rush" initials="MBR"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2" autoAdjust="0"/>
    <p:restoredTop sz="95500" autoAdjust="0"/>
  </p:normalViewPr>
  <p:slideViewPr>
    <p:cSldViewPr>
      <p:cViewPr varScale="1">
        <p:scale>
          <a:sx n="88" d="100"/>
          <a:sy n="88" d="100"/>
        </p:scale>
        <p:origin x="821" y="62"/>
      </p:cViewPr>
      <p:guideLst>
        <p:guide orient="horz" pos="2256"/>
        <p:guide pos="2928"/>
      </p:guideLst>
    </p:cSldViewPr>
  </p:slideViewPr>
  <p:outlineViewPr>
    <p:cViewPr>
      <p:scale>
        <a:sx n="33" d="100"/>
        <a:sy n="33" d="100"/>
      </p:scale>
      <p:origin x="0" y="3537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notesMaster" Target="notesMasters/notesMaster1.xml" /><Relationship Id="rId37" Type="http://schemas.openxmlformats.org/officeDocument/2006/relationships/commentAuthors" Target="commentAuthors.xml" /><Relationship Id="rId38" Type="http://schemas.openxmlformats.org/officeDocument/2006/relationships/presProps" Target="presProps.xml" /><Relationship Id="rId39" Type="http://schemas.openxmlformats.org/officeDocument/2006/relationships/viewProps" Target="viewProps.xml" /><Relationship Id="rId4" Type="http://schemas.openxmlformats.org/officeDocument/2006/relationships/slide" Target="slides/slide2.xml" /><Relationship Id="rId40" Type="http://schemas.openxmlformats.org/officeDocument/2006/relationships/theme" Target="theme/theme2.xml" /><Relationship Id="rId41"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p:spPr>
        <p:txBody>
          <a:bodyPr vert="horz" lIns="93177" tIns="46589" rIns="93177" bIns="46589" rtlCol="0"/>
          <a:lstStyle>
            <a:lvl1pPr algn="r">
              <a:defRPr sz="1200"/>
            </a:lvl1pPr>
          </a:lstStyle>
          <a:p>
            <a:fld id="{BA628D78-3829-4417-92F8-2C3C249FBE3D}" type="datetimeFigureOut">
              <a:rPr lang="en-US" smtClean="0"/>
              <a:t>11/1/2018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p:spPr>
        <p:txBody>
          <a:bodyPr vert="horz" lIns="93177" tIns="46589" rIns="93177" bIns="46589"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6" name="Footer Placeholder 5"/>
          <p:cNvSpPr>
            <a:spLocks noGrp="1"/>
          </p:cNvSpPr>
          <p:nvPr>
            <p:ph type="ftr" sz="quarter" idx="4"/>
          </p:nvPr>
        </p:nvSpPr>
        <p:spPr>
          <a:xfrm>
            <a:off x="1" y="8829967"/>
            <a:ext cx="3037840" cy="464820"/>
          </a:xfrm>
          <a:prstGeom prst="rect"/>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p:spPr>
        <p:txBody>
          <a:bodyPr vert="horz" lIns="93177" tIns="46589" rIns="93177" bIns="46589" rtlCol="0" anchor="b"/>
          <a:lstStyle>
            <a:lvl1pPr algn="r">
              <a:defRPr sz="1200"/>
            </a:lvl1pPr>
          </a:lstStyle>
          <a:p>
            <a:fld id="{CBDD131E-7EE8-45B4-A60F-E38F17B1FD93}" type="slidenum">
              <a:rPr lang="en-US" smtClean="0"/>
              <a:t>‹#›</a:t>
            </a:fld>
            <a:endParaRPr lang="en-US"/>
          </a:p>
        </p:txBody>
      </p:sp>
    </p:spTree>
    <p:extLst>
      <p:ext uri="{BB962C8B-B14F-4D97-AF65-F5344CB8AC3E}">
        <p14:creationId xmlns:p14="http://schemas.microsoft.com/office/powerpoint/2010/main" val="1429901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1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1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1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1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1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1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2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2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_rels/notesSlide2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notesSlide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1266" name="Rectangle 1026"/>
          <p:cNvSpPr>
            <a:spLocks noGrp="1" noRot="1" noChangeAspect="1" noChangeArrowheads="1" noTextEdit="1"/>
          </p:cNvSpPr>
          <p:nvPr>
            <p:ph type="sldImg"/>
          </p:nvPr>
        </p:nvSpPr>
        <p:spPr/>
      </p:sp>
      <p:sp>
        <p:nvSpPr>
          <p:cNvPr id="11267" name="Rectangle 1027"/>
          <p:cNvSpPr>
            <a:spLocks noGrp="1" noChangeArrowheads="1"/>
          </p:cNvSpPr>
          <p:nvPr>
            <p:ph type="body" idx="1"/>
          </p:nvPr>
        </p:nvSpPr>
        <p:spPr>
          <a:noFill/>
        </p:spPr>
        <p:txBody>
          <a:bodyPr/>
          <a:lstStyle/>
          <a:p/>
        </p:txBody>
      </p:sp>
    </p:spTree>
    <p:extLst>
      <p:ext uri="{BB962C8B-B14F-4D97-AF65-F5344CB8AC3E}">
        <p14:creationId xmlns:p14="http://schemas.microsoft.com/office/powerpoint/2010/main" val="1670976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2</a:t>
            </a:fld>
            <a:endParaRPr lang="en-US"/>
          </a:p>
        </p:txBody>
      </p:sp>
    </p:spTree>
    <p:extLst>
      <p:ext uri="{BB962C8B-B14F-4D97-AF65-F5344CB8AC3E}">
        <p14:creationId xmlns:p14="http://schemas.microsoft.com/office/powerpoint/2010/main" val="3406923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3</a:t>
            </a:fld>
            <a:endParaRPr lang="en-US"/>
          </a:p>
        </p:txBody>
      </p:sp>
    </p:spTree>
    <p:extLst>
      <p:ext uri="{BB962C8B-B14F-4D97-AF65-F5344CB8AC3E}">
        <p14:creationId xmlns:p14="http://schemas.microsoft.com/office/powerpoint/2010/main" val="2179183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4</a:t>
            </a:fld>
            <a:endParaRPr lang="en-US"/>
          </a:p>
        </p:txBody>
      </p:sp>
    </p:spTree>
    <p:extLst>
      <p:ext uri="{BB962C8B-B14F-4D97-AF65-F5344CB8AC3E}">
        <p14:creationId xmlns:p14="http://schemas.microsoft.com/office/powerpoint/2010/main" val="1764560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5</a:t>
            </a:fld>
            <a:endParaRPr lang="en-US"/>
          </a:p>
        </p:txBody>
      </p:sp>
    </p:spTree>
    <p:extLst>
      <p:ext uri="{BB962C8B-B14F-4D97-AF65-F5344CB8AC3E}">
        <p14:creationId xmlns:p14="http://schemas.microsoft.com/office/powerpoint/2010/main" val="1046607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6</a:t>
            </a:fld>
            <a:endParaRPr lang="en-US"/>
          </a:p>
        </p:txBody>
      </p:sp>
    </p:spTree>
    <p:extLst>
      <p:ext uri="{BB962C8B-B14F-4D97-AF65-F5344CB8AC3E}">
        <p14:creationId xmlns:p14="http://schemas.microsoft.com/office/powerpoint/2010/main" val="2382657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7</a:t>
            </a:fld>
            <a:endParaRPr lang="en-US"/>
          </a:p>
        </p:txBody>
      </p:sp>
    </p:spTree>
    <p:extLst>
      <p:ext uri="{BB962C8B-B14F-4D97-AF65-F5344CB8AC3E}">
        <p14:creationId xmlns:p14="http://schemas.microsoft.com/office/powerpoint/2010/main" val="92821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8</a:t>
            </a:fld>
            <a:endParaRPr lang="en-US"/>
          </a:p>
        </p:txBody>
      </p:sp>
    </p:spTree>
    <p:extLst>
      <p:ext uri="{BB962C8B-B14F-4D97-AF65-F5344CB8AC3E}">
        <p14:creationId xmlns:p14="http://schemas.microsoft.com/office/powerpoint/2010/main" val="2226125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9</a:t>
            </a:fld>
            <a:endParaRPr lang="en-US"/>
          </a:p>
        </p:txBody>
      </p:sp>
    </p:spTree>
    <p:extLst>
      <p:ext uri="{BB962C8B-B14F-4D97-AF65-F5344CB8AC3E}">
        <p14:creationId xmlns:p14="http://schemas.microsoft.com/office/powerpoint/2010/main" val="1152761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10</a:t>
            </a:fld>
            <a:endParaRPr lang="en-US"/>
          </a:p>
        </p:txBody>
      </p:sp>
    </p:spTree>
    <p:extLst>
      <p:ext uri="{BB962C8B-B14F-4D97-AF65-F5344CB8AC3E}">
        <p14:creationId xmlns:p14="http://schemas.microsoft.com/office/powerpoint/2010/main" val="1250007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11</a:t>
            </a:fld>
            <a:endParaRPr lang="en-US"/>
          </a:p>
        </p:txBody>
      </p:sp>
    </p:spTree>
    <p:extLst>
      <p:ext uri="{BB962C8B-B14F-4D97-AF65-F5344CB8AC3E}">
        <p14:creationId xmlns:p14="http://schemas.microsoft.com/office/powerpoint/2010/main" val="3196956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12</a:t>
            </a:fld>
            <a:endParaRPr lang="en-US"/>
          </a:p>
        </p:txBody>
      </p:sp>
    </p:spTree>
    <p:extLst>
      <p:ext uri="{BB962C8B-B14F-4D97-AF65-F5344CB8AC3E}">
        <p14:creationId xmlns:p14="http://schemas.microsoft.com/office/powerpoint/2010/main" val="3930253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13</a:t>
            </a:fld>
            <a:endParaRPr lang="en-US"/>
          </a:p>
        </p:txBody>
      </p:sp>
    </p:spTree>
    <p:extLst>
      <p:ext uri="{BB962C8B-B14F-4D97-AF65-F5344CB8AC3E}">
        <p14:creationId xmlns:p14="http://schemas.microsoft.com/office/powerpoint/2010/main" val="17104848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14</a:t>
            </a:fld>
            <a:endParaRPr lang="en-US"/>
          </a:p>
        </p:txBody>
      </p:sp>
    </p:spTree>
    <p:extLst>
      <p:ext uri="{BB962C8B-B14F-4D97-AF65-F5344CB8AC3E}">
        <p14:creationId xmlns:p14="http://schemas.microsoft.com/office/powerpoint/2010/main" val="2401348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15</a:t>
            </a:fld>
            <a:endParaRPr lang="en-US"/>
          </a:p>
        </p:txBody>
      </p:sp>
    </p:spTree>
    <p:extLst>
      <p:ext uri="{BB962C8B-B14F-4D97-AF65-F5344CB8AC3E}">
        <p14:creationId xmlns:p14="http://schemas.microsoft.com/office/powerpoint/2010/main" val="2154564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16</a:t>
            </a:fld>
            <a:endParaRPr lang="en-US"/>
          </a:p>
        </p:txBody>
      </p:sp>
    </p:spTree>
    <p:extLst>
      <p:ext uri="{BB962C8B-B14F-4D97-AF65-F5344CB8AC3E}">
        <p14:creationId xmlns:p14="http://schemas.microsoft.com/office/powerpoint/2010/main" val="35146143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17</a:t>
            </a:fld>
            <a:endParaRPr lang="en-US"/>
          </a:p>
        </p:txBody>
      </p:sp>
    </p:spTree>
    <p:extLst>
      <p:ext uri="{BB962C8B-B14F-4D97-AF65-F5344CB8AC3E}">
        <p14:creationId xmlns:p14="http://schemas.microsoft.com/office/powerpoint/2010/main" val="14096628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18</a:t>
            </a:fld>
            <a:endParaRPr lang="en-US"/>
          </a:p>
        </p:txBody>
      </p:sp>
    </p:spTree>
    <p:extLst>
      <p:ext uri="{BB962C8B-B14F-4D97-AF65-F5344CB8AC3E}">
        <p14:creationId xmlns:p14="http://schemas.microsoft.com/office/powerpoint/2010/main" val="2654598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19</a:t>
            </a:fld>
            <a:endParaRPr lang="en-US"/>
          </a:p>
        </p:txBody>
      </p:sp>
    </p:spTree>
    <p:extLst>
      <p:ext uri="{BB962C8B-B14F-4D97-AF65-F5344CB8AC3E}">
        <p14:creationId xmlns:p14="http://schemas.microsoft.com/office/powerpoint/2010/main" val="240276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20</a:t>
            </a:fld>
            <a:endParaRPr lang="en-US"/>
          </a:p>
        </p:txBody>
      </p:sp>
    </p:spTree>
    <p:extLst>
      <p:ext uri="{BB962C8B-B14F-4D97-AF65-F5344CB8AC3E}">
        <p14:creationId xmlns:p14="http://schemas.microsoft.com/office/powerpoint/2010/main" val="9566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21</a:t>
            </a:fld>
            <a:endParaRPr lang="en-US"/>
          </a:p>
        </p:txBody>
      </p:sp>
    </p:spTree>
    <p:extLst>
      <p:ext uri="{BB962C8B-B14F-4D97-AF65-F5344CB8AC3E}">
        <p14:creationId xmlns:p14="http://schemas.microsoft.com/office/powerpoint/2010/main" val="2801443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22</a:t>
            </a:fld>
            <a:endParaRPr lang="en-US"/>
          </a:p>
        </p:txBody>
      </p:sp>
    </p:spTree>
    <p:extLst>
      <p:ext uri="{BB962C8B-B14F-4D97-AF65-F5344CB8AC3E}">
        <p14:creationId xmlns:p14="http://schemas.microsoft.com/office/powerpoint/2010/main" val="1506413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23</a:t>
            </a:fld>
            <a:endParaRPr lang="en-US"/>
          </a:p>
        </p:txBody>
      </p:sp>
    </p:spTree>
    <p:extLst>
      <p:ext uri="{BB962C8B-B14F-4D97-AF65-F5344CB8AC3E}">
        <p14:creationId xmlns:p14="http://schemas.microsoft.com/office/powerpoint/2010/main" val="272950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24</a:t>
            </a:fld>
            <a:endParaRPr lang="en-US"/>
          </a:p>
        </p:txBody>
      </p:sp>
    </p:spTree>
    <p:extLst>
      <p:ext uri="{BB962C8B-B14F-4D97-AF65-F5344CB8AC3E}">
        <p14:creationId xmlns:p14="http://schemas.microsoft.com/office/powerpoint/2010/main" val="3342466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p:txBody>
      </p:sp>
      <p:sp>
        <p:nvSpPr>
          <p:cNvPr id="4" name="Slide Number Placeholder 3"/>
          <p:cNvSpPr>
            <a:spLocks noGrp="1"/>
          </p:cNvSpPr>
          <p:nvPr>
            <p:ph type="sldNum" sz="quarter" idx="10"/>
          </p:nvPr>
        </p:nvSpPr>
        <p:spPr/>
        <p:txBody>
          <a:bodyPr/>
          <a:lstStyle/>
          <a:p>
            <a:fld id="{CBDD131E-7EE8-45B4-A60F-E38F17B1FD93}" type="slidenum">
              <a:rPr lang="en-US" smtClean="0"/>
              <a:t>25</a:t>
            </a:fld>
            <a:endParaRPr lang="en-US"/>
          </a:p>
        </p:txBody>
      </p:sp>
    </p:spTree>
    <p:extLst>
      <p:ext uri="{BB962C8B-B14F-4D97-AF65-F5344CB8AC3E}">
        <p14:creationId xmlns:p14="http://schemas.microsoft.com/office/powerpoint/2010/main" val="179836446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jpeg"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2.jpeg"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2.xml" /><Relationship Id="rId2" Type="http://schemas.openxmlformats.org/officeDocument/2006/relationships/image" Target="../media/image2.jpe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052" descr="Julie:Users:juliesmith:B&amp;G Jobs:Potter Anderson:PAC_logo.png"/>
          <p:cNvPicPr>
            <a:picLocks noChangeAspect="1" noChangeArrowheads="1"/>
          </p:cNvPicPr>
          <p:nvPr userDrawn="1"/>
        </p:nvPicPr>
        <p:blipFill>
          <a:blip r:embed="rId2"/>
          <a:srcRect/>
          <a:stretch>
            <a:fillRect/>
          </a:stretch>
        </p:blipFill>
        <p:spPr>
          <a:xfrm>
            <a:off x="871538" y="425450"/>
            <a:ext cx="3497262" cy="1577975"/>
          </a:xfrm>
          <a:prstGeom prst="rect"/>
          <a:noFill/>
          <a:ln w="9525">
            <a:noFill/>
            <a:miter lim="800000"/>
          </a:ln>
        </p:spPr>
      </p:pic>
      <p:sp>
        <p:nvSpPr>
          <p:cNvPr id="5" name="Rectangle 4"/>
          <p:cNvSpPr/>
          <p:nvPr userDrawn="1"/>
        </p:nvSpPr>
        <p:spPr>
          <a:xfrm>
            <a:off x="0" y="2778125"/>
            <a:ext cx="9144000" cy="3590925"/>
          </a:xfrm>
          <a:prstGeom prst="rect"/>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grpSp>
        <p:nvGrpSpPr>
          <p:cNvPr id="2" name="Group 12"/>
          <p:cNvGrpSpPr/>
          <p:nvPr userDrawn="1"/>
        </p:nvGrpSpPr>
        <p:grpSpPr>
          <a:xfrm>
            <a:off x="0" y="6407150"/>
            <a:ext cx="9144000" cy="450850"/>
            <a:chOff x="1" y="6283390"/>
            <a:chExt cx="9143999" cy="450377"/>
          </a:xfrm>
        </p:grpSpPr>
        <p:sp>
          <p:nvSpPr>
            <p:cNvPr id="7" name="Rectangle 6"/>
            <p:cNvSpPr>
              <a:spLocks noChangeAspect="1"/>
            </p:cNvSpPr>
            <p:nvPr/>
          </p:nvSpPr>
          <p:spPr>
            <a:xfrm>
              <a:off x="1"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8" name="Rectangle 7"/>
            <p:cNvSpPr>
              <a:spLocks noChangeAspect="1"/>
            </p:cNvSpPr>
            <p:nvPr/>
          </p:nvSpPr>
          <p:spPr>
            <a:xfrm>
              <a:off x="1147764" y="6283390"/>
              <a:ext cx="533400"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9" name="Rectangle 8"/>
            <p:cNvSpPr>
              <a:spLocks noChangeAspect="1"/>
            </p:cNvSpPr>
            <p:nvPr/>
          </p:nvSpPr>
          <p:spPr>
            <a:xfrm>
              <a:off x="574676" y="6283390"/>
              <a:ext cx="531813"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0" name="Rectangle 9"/>
            <p:cNvSpPr>
              <a:spLocks noChangeAspect="1"/>
            </p:cNvSpPr>
            <p:nvPr/>
          </p:nvSpPr>
          <p:spPr>
            <a:xfrm>
              <a:off x="1722439"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3" name="Rectangle 12"/>
            <p:cNvSpPr>
              <a:spLocks noChangeAspect="1"/>
            </p:cNvSpPr>
            <p:nvPr/>
          </p:nvSpPr>
          <p:spPr>
            <a:xfrm>
              <a:off x="2297114"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4" name="Rectangle 13"/>
            <p:cNvSpPr>
              <a:spLocks noChangeAspect="1"/>
            </p:cNvSpPr>
            <p:nvPr/>
          </p:nvSpPr>
          <p:spPr>
            <a:xfrm>
              <a:off x="3444876"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5" name="Rectangle 14"/>
            <p:cNvSpPr>
              <a:spLocks noChangeAspect="1"/>
            </p:cNvSpPr>
            <p:nvPr/>
          </p:nvSpPr>
          <p:spPr>
            <a:xfrm>
              <a:off x="2870201" y="6283390"/>
              <a:ext cx="533400"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6" name="Rectangle 15"/>
            <p:cNvSpPr>
              <a:spLocks noChangeAspect="1"/>
            </p:cNvSpPr>
            <p:nvPr/>
          </p:nvSpPr>
          <p:spPr>
            <a:xfrm>
              <a:off x="4019551"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7" name="Rectangle 16"/>
            <p:cNvSpPr>
              <a:spLocks noChangeAspect="1"/>
            </p:cNvSpPr>
            <p:nvPr/>
          </p:nvSpPr>
          <p:spPr>
            <a:xfrm>
              <a:off x="4592638"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8" name="Rectangle 17"/>
            <p:cNvSpPr>
              <a:spLocks noChangeAspect="1"/>
            </p:cNvSpPr>
            <p:nvPr/>
          </p:nvSpPr>
          <p:spPr>
            <a:xfrm>
              <a:off x="5740400" y="6283390"/>
              <a:ext cx="533400"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9" name="Rectangle 18"/>
            <p:cNvSpPr>
              <a:spLocks noChangeAspect="1"/>
            </p:cNvSpPr>
            <p:nvPr/>
          </p:nvSpPr>
          <p:spPr>
            <a:xfrm>
              <a:off x="5167313" y="6283390"/>
              <a:ext cx="531812"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0" name="Rectangle 19"/>
            <p:cNvSpPr>
              <a:spLocks noChangeAspect="1"/>
            </p:cNvSpPr>
            <p:nvPr/>
          </p:nvSpPr>
          <p:spPr>
            <a:xfrm>
              <a:off x="6315075"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1" name="Rectangle 20"/>
            <p:cNvSpPr>
              <a:spLocks noChangeAspect="1"/>
            </p:cNvSpPr>
            <p:nvPr/>
          </p:nvSpPr>
          <p:spPr>
            <a:xfrm>
              <a:off x="6889750"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2" name="Rectangle 21"/>
            <p:cNvSpPr>
              <a:spLocks noChangeAspect="1"/>
            </p:cNvSpPr>
            <p:nvPr/>
          </p:nvSpPr>
          <p:spPr>
            <a:xfrm>
              <a:off x="7462838" y="6283390"/>
              <a:ext cx="533400"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3" name="Rectangle 22"/>
            <p:cNvSpPr>
              <a:spLocks noChangeAspect="1"/>
            </p:cNvSpPr>
            <p:nvPr/>
          </p:nvSpPr>
          <p:spPr>
            <a:xfrm>
              <a:off x="8037513"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4" name="Rectangle 23"/>
            <p:cNvSpPr>
              <a:spLocks noChangeAspect="1"/>
            </p:cNvSpPr>
            <p:nvPr/>
          </p:nvSpPr>
          <p:spPr>
            <a:xfrm>
              <a:off x="8612188"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grpSp>
      <p:cxnSp>
        <p:nvCxnSpPr>
          <p:cNvPr id="25" name="Straight Connector 22"/>
          <p:cNvCxnSpPr>
            <a:cxnSpLocks noChangeShapeType="1"/>
          </p:cNvCxnSpPr>
          <p:nvPr userDrawn="1"/>
        </p:nvCxnSpPr>
        <p:spPr>
          <a:xfrm>
            <a:off x="0" y="2768600"/>
            <a:ext cx="9144000" cy="0"/>
          </a:xfrm>
          <a:prstGeom prst="line"/>
          <a:noFill/>
          <a:ln w="9525" algn="ctr">
            <a:solidFill>
              <a:schemeClr val="tx1"/>
            </a:solidFill>
            <a:round/>
          </a:ln>
        </p:spPr>
      </p:cxnSp>
      <p:cxnSp>
        <p:nvCxnSpPr>
          <p:cNvPr id="26" name="Straight Connector 23"/>
          <p:cNvCxnSpPr>
            <a:cxnSpLocks noChangeShapeType="1"/>
          </p:cNvCxnSpPr>
          <p:nvPr userDrawn="1"/>
        </p:nvCxnSpPr>
        <p:spPr>
          <a:xfrm>
            <a:off x="0" y="6373813"/>
            <a:ext cx="9144000" cy="0"/>
          </a:xfrm>
          <a:prstGeom prst="line"/>
          <a:noFill/>
          <a:ln w="9525" algn="ctr">
            <a:solidFill>
              <a:schemeClr val="tx1"/>
            </a:solidFill>
            <a:round/>
          </a:ln>
        </p:spPr>
      </p:cxnSp>
      <p:sp>
        <p:nvSpPr>
          <p:cNvPr id="11" name="Rectangle 1028"/>
          <p:cNvSpPr>
            <a:spLocks noGrp="1" noChangeArrowheads="1"/>
          </p:cNvSpPr>
          <p:nvPr>
            <p:ph type="ctrTitle"/>
          </p:nvPr>
        </p:nvSpPr>
        <p:spPr>
          <a:xfrm>
            <a:off x="914400" y="2803584"/>
            <a:ext cx="7893050" cy="1139765"/>
          </a:xfrm>
        </p:spPr>
        <p:txBody>
          <a:bodyPr/>
          <a:lstStyle>
            <a:lvl1pPr>
              <a:defRPr/>
            </a:lvl1pPr>
          </a:lstStyle>
          <a:p>
            <a:r>
              <a:rPr lang="en-US" dirty="1" smtClean="0"/>
              <a:t>Click to edit Master title style</a:t>
            </a:r>
          </a:p>
        </p:txBody>
      </p:sp>
      <p:sp>
        <p:nvSpPr>
          <p:cNvPr id="12" name="Rectangle 1029"/>
          <p:cNvSpPr>
            <a:spLocks noGrp="1" noChangeArrowheads="1"/>
          </p:cNvSpPr>
          <p:nvPr>
            <p:ph type="subTitle" idx="1"/>
          </p:nvPr>
        </p:nvSpPr>
        <p:spPr>
          <a:xfrm>
            <a:off x="900752" y="4339988"/>
            <a:ext cx="7976548" cy="1802020"/>
          </a:xfrm>
        </p:spPr>
        <p:txBody>
          <a:bodyPr/>
          <a:lstStyle>
            <a:lvl1pPr>
              <a:defRPr baseline="0"/>
            </a:lvl1pPr>
          </a:lstStyle>
          <a:p>
            <a:r>
              <a:rPr lang="en-US" dirty="1" smtClean="0"/>
              <a:t>Click to edit Master subtitle style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p:cNvSpPr/>
          <p:nvPr userDrawn="1"/>
        </p:nvSpPr>
        <p:spPr>
          <a:xfrm>
            <a:off x="0" y="485775"/>
            <a:ext cx="9144000" cy="4848225"/>
          </a:xfrm>
          <a:prstGeom prst="rect"/>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grpSp>
        <p:nvGrpSpPr>
          <p:cNvPr id="2" name="Group 12"/>
          <p:cNvGrpSpPr/>
          <p:nvPr userDrawn="1"/>
        </p:nvGrpSpPr>
        <p:grpSpPr>
          <a:xfrm>
            <a:off x="0" y="0"/>
            <a:ext cx="9144000" cy="450850"/>
            <a:chOff x="1" y="6283390"/>
            <a:chExt cx="9143999" cy="450377"/>
          </a:xfrm>
        </p:grpSpPr>
        <p:sp>
          <p:nvSpPr>
            <p:cNvPr id="5" name="Rectangle 4"/>
            <p:cNvSpPr>
              <a:spLocks noChangeAspect="1"/>
            </p:cNvSpPr>
            <p:nvPr/>
          </p:nvSpPr>
          <p:spPr>
            <a:xfrm>
              <a:off x="1"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6" name="Rectangle 5"/>
            <p:cNvSpPr>
              <a:spLocks noChangeAspect="1"/>
            </p:cNvSpPr>
            <p:nvPr/>
          </p:nvSpPr>
          <p:spPr>
            <a:xfrm>
              <a:off x="1147764" y="6283390"/>
              <a:ext cx="533400"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7" name="Rectangle 6"/>
            <p:cNvSpPr>
              <a:spLocks noChangeAspect="1"/>
            </p:cNvSpPr>
            <p:nvPr/>
          </p:nvSpPr>
          <p:spPr>
            <a:xfrm>
              <a:off x="574676" y="6283390"/>
              <a:ext cx="531813"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8" name="Rectangle 7"/>
            <p:cNvSpPr>
              <a:spLocks noChangeAspect="1"/>
            </p:cNvSpPr>
            <p:nvPr/>
          </p:nvSpPr>
          <p:spPr>
            <a:xfrm>
              <a:off x="1722439"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9" name="Rectangle 8"/>
            <p:cNvSpPr>
              <a:spLocks noChangeAspect="1"/>
            </p:cNvSpPr>
            <p:nvPr/>
          </p:nvSpPr>
          <p:spPr>
            <a:xfrm>
              <a:off x="2297114"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0" name="Rectangle 9"/>
            <p:cNvSpPr>
              <a:spLocks noChangeAspect="1"/>
            </p:cNvSpPr>
            <p:nvPr/>
          </p:nvSpPr>
          <p:spPr>
            <a:xfrm>
              <a:off x="3444876"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2" name="Rectangle 11"/>
            <p:cNvSpPr>
              <a:spLocks noChangeAspect="1"/>
            </p:cNvSpPr>
            <p:nvPr/>
          </p:nvSpPr>
          <p:spPr>
            <a:xfrm>
              <a:off x="2870201" y="6283390"/>
              <a:ext cx="533400"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3" name="Rectangle 12"/>
            <p:cNvSpPr>
              <a:spLocks noChangeAspect="1"/>
            </p:cNvSpPr>
            <p:nvPr/>
          </p:nvSpPr>
          <p:spPr>
            <a:xfrm>
              <a:off x="4019551"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4" name="Rectangle 13"/>
            <p:cNvSpPr>
              <a:spLocks noChangeAspect="1"/>
            </p:cNvSpPr>
            <p:nvPr/>
          </p:nvSpPr>
          <p:spPr>
            <a:xfrm>
              <a:off x="4592638"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5" name="Rectangle 14"/>
            <p:cNvSpPr>
              <a:spLocks noChangeAspect="1"/>
            </p:cNvSpPr>
            <p:nvPr/>
          </p:nvSpPr>
          <p:spPr>
            <a:xfrm>
              <a:off x="5740400" y="6283390"/>
              <a:ext cx="533400"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6" name="Rectangle 15"/>
            <p:cNvSpPr>
              <a:spLocks noChangeAspect="1"/>
            </p:cNvSpPr>
            <p:nvPr/>
          </p:nvSpPr>
          <p:spPr>
            <a:xfrm>
              <a:off x="5167313" y="6283390"/>
              <a:ext cx="531812"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7" name="Rectangle 16"/>
            <p:cNvSpPr>
              <a:spLocks noChangeAspect="1"/>
            </p:cNvSpPr>
            <p:nvPr/>
          </p:nvSpPr>
          <p:spPr>
            <a:xfrm>
              <a:off x="6315075"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8" name="Rectangle 17"/>
            <p:cNvSpPr>
              <a:spLocks noChangeAspect="1"/>
            </p:cNvSpPr>
            <p:nvPr/>
          </p:nvSpPr>
          <p:spPr>
            <a:xfrm>
              <a:off x="6889750"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9" name="Rectangle 18"/>
            <p:cNvSpPr>
              <a:spLocks noChangeAspect="1"/>
            </p:cNvSpPr>
            <p:nvPr/>
          </p:nvSpPr>
          <p:spPr>
            <a:xfrm>
              <a:off x="7462838" y="6283390"/>
              <a:ext cx="533400"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0" name="Rectangle 19"/>
            <p:cNvSpPr>
              <a:spLocks noChangeAspect="1"/>
            </p:cNvSpPr>
            <p:nvPr/>
          </p:nvSpPr>
          <p:spPr>
            <a:xfrm>
              <a:off x="8037513"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1" name="Rectangle 20"/>
            <p:cNvSpPr>
              <a:spLocks noChangeAspect="1"/>
            </p:cNvSpPr>
            <p:nvPr/>
          </p:nvSpPr>
          <p:spPr>
            <a:xfrm>
              <a:off x="8612188"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grpSp>
      <p:cxnSp>
        <p:nvCxnSpPr>
          <p:cNvPr id="22" name="Straight Connector 22"/>
          <p:cNvCxnSpPr>
            <a:cxnSpLocks noChangeShapeType="1"/>
          </p:cNvCxnSpPr>
          <p:nvPr userDrawn="1"/>
        </p:nvCxnSpPr>
        <p:spPr>
          <a:xfrm>
            <a:off x="0" y="482600"/>
            <a:ext cx="9144000" cy="0"/>
          </a:xfrm>
          <a:prstGeom prst="line"/>
          <a:noFill/>
          <a:ln w="9525" algn="ctr">
            <a:solidFill>
              <a:schemeClr val="tx1"/>
            </a:solidFill>
            <a:round/>
          </a:ln>
        </p:spPr>
      </p:cxnSp>
      <p:cxnSp>
        <p:nvCxnSpPr>
          <p:cNvPr id="23" name="Straight Connector 23"/>
          <p:cNvCxnSpPr>
            <a:cxnSpLocks noChangeShapeType="1"/>
          </p:cNvCxnSpPr>
          <p:nvPr userDrawn="1"/>
        </p:nvCxnSpPr>
        <p:spPr>
          <a:xfrm>
            <a:off x="0" y="5326063"/>
            <a:ext cx="9144000" cy="0"/>
          </a:xfrm>
          <a:prstGeom prst="line"/>
          <a:noFill/>
          <a:ln w="9525" algn="ctr">
            <a:solidFill>
              <a:schemeClr val="tx1"/>
            </a:solidFill>
            <a:round/>
          </a:ln>
        </p:spPr>
      </p:cxnSp>
      <p:pic>
        <p:nvPicPr>
          <p:cNvPr id="24" name="Picture 4" descr="PAC"/>
          <p:cNvPicPr>
            <a:picLocks noChangeAspect="1" noChangeArrowheads="1"/>
          </p:cNvPicPr>
          <p:nvPr userDrawn="1"/>
        </p:nvPicPr>
        <p:blipFill>
          <a:blip r:embed="rId2"/>
          <a:srcRect/>
          <a:stretch>
            <a:fillRect/>
          </a:stretch>
        </p:blipFill>
        <p:spPr>
          <a:xfrm>
            <a:off x="207963" y="5997575"/>
            <a:ext cx="1906587" cy="660400"/>
          </a:xfrm>
          <a:prstGeom prst="rect"/>
          <a:noFill/>
          <a:ln w="9525">
            <a:noFill/>
            <a:miter lim="800000"/>
          </a:ln>
        </p:spPr>
      </p:pic>
      <p:sp>
        <p:nvSpPr>
          <p:cNvPr id="25" name="Text Box 13"/>
          <p:cNvSpPr txBox="1">
            <a:spLocks noChangeArrowheads="1"/>
          </p:cNvSpPr>
          <p:nvPr userDrawn="1"/>
        </p:nvSpPr>
        <p:spPr>
          <a:xfrm>
            <a:off x="8488363" y="6492875"/>
            <a:ext cx="381000" cy="244475"/>
          </a:xfrm>
          <a:prstGeom prst="rect"/>
          <a:noFill/>
          <a:ln w="9525">
            <a:noFill/>
            <a:miter lim="800000"/>
          </a:ln>
        </p:spPr>
        <p:txBody>
          <a:bodyPr>
            <a:spAutoFit/>
          </a:bodyPr>
          <a:lstStyle/>
          <a:p>
            <a:pPr algn="r" eaLnBrk="0" hangingPunct="0">
              <a:spcBef>
                <a:spcPct val="50000"/>
              </a:spcBef>
              <a:defRPr/>
            </a:pPr>
            <a:fld id="{79140E00-DA85-49CC-B13F-39CEFE3611AB}" type="slidenum">
              <a:rPr lang="en-US" sz="1000" u="none">
                <a:latin typeface="Arial" charset="0"/>
                <a:ea typeface="ヒラギノ角ゴ Pro W3" pitchFamily="52" charset="-128"/>
                <a:cs typeface="+mn-cs"/>
              </a:rPr>
              <a:t>‹#›</a:t>
            </a:fld>
            <a:endParaRPr lang="en-US" sz="1000" u="none">
              <a:latin typeface="Arial" charset="0"/>
              <a:ea typeface="ヒラギノ角ゴ Pro W3" pitchFamily="52" charset="-128"/>
              <a:cs typeface="+mn-cs"/>
            </a:endParaRPr>
          </a:p>
        </p:txBody>
      </p:sp>
      <p:sp>
        <p:nvSpPr>
          <p:cNvPr id="11" name="Rectangle 1028"/>
          <p:cNvSpPr>
            <a:spLocks noGrp="1" noChangeArrowheads="1"/>
          </p:cNvSpPr>
          <p:nvPr>
            <p:ph type="ctrTitle"/>
          </p:nvPr>
        </p:nvSpPr>
        <p:spPr>
          <a:xfrm>
            <a:off x="625475" y="2000250"/>
            <a:ext cx="7893050" cy="1819274"/>
          </a:xfrm>
        </p:spPr>
        <p:txBody>
          <a:bodyPr/>
          <a:lstStyle>
            <a:lvl1pPr>
              <a:defRPr/>
            </a:lvl1pPr>
          </a:lstStyle>
          <a:p>
            <a:r>
              <a:rPr lang="en-US" dirty="1" smtClean="0"/>
              <a:t>Click to edit Master title style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1"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6" y="315913"/>
            <a:ext cx="8534400" cy="590550"/>
          </a:xfrm>
        </p:spPr>
        <p:txBody>
          <a:bodyPr/>
          <a:lstStyle/>
          <a:p>
            <a:r>
              <a:rPr lang="en-US" dirty="1" smtClean="0"/>
              <a:t>Click to edit Master title style</a:t>
            </a:r>
            <a:endParaRPr lang="en-US"/>
          </a:p>
        </p:txBody>
      </p:sp>
      <p:sp>
        <p:nvSpPr>
          <p:cNvPr id="3" name="Content Placeholder 2"/>
          <p:cNvSpPr>
            <a:spLocks noGrp="1"/>
          </p:cNvSpPr>
          <p:nvPr>
            <p:ph idx="1"/>
          </p:nvPr>
        </p:nvSpPr>
        <p:spPr>
          <a:xfrm>
            <a:off x="180975" y="1104900"/>
            <a:ext cx="8524875" cy="5043488"/>
          </a:xfrm>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1925" y="315913"/>
            <a:ext cx="8534400" cy="590550"/>
          </a:xfrm>
        </p:spPr>
        <p:txBody>
          <a:bodyPr/>
          <a:lstStyle>
            <a:lvl1pPr>
              <a:defRPr>
                <a:effectLst>
                  <a:outerShdw blurRad="38100" dir="2700000" dist="38100" algn="tl">
                    <a:srgbClr val="000000">
                      <a:alpha val="43137"/>
                    </a:srgbClr>
                  </a:outerShdw>
                </a:effectLst>
              </a:defRPr>
            </a:lvl1pPr>
          </a:lstStyle>
          <a:p>
            <a:r>
              <a:rPr lang="en-US" dirty="1"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485775"/>
            <a:ext cx="9144000" cy="4848225"/>
          </a:xfrm>
          <a:prstGeom prst="rect"/>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grpSp>
        <p:nvGrpSpPr>
          <p:cNvPr id="2" name="Group 12"/>
          <p:cNvGrpSpPr/>
          <p:nvPr userDrawn="1"/>
        </p:nvGrpSpPr>
        <p:grpSpPr>
          <a:xfrm>
            <a:off x="0" y="0"/>
            <a:ext cx="9144000" cy="450850"/>
            <a:chOff x="1" y="6283390"/>
            <a:chExt cx="9143999" cy="450377"/>
          </a:xfrm>
        </p:grpSpPr>
        <p:sp>
          <p:nvSpPr>
            <p:cNvPr id="5" name="Rectangle 4"/>
            <p:cNvSpPr>
              <a:spLocks noChangeAspect="1"/>
            </p:cNvSpPr>
            <p:nvPr/>
          </p:nvSpPr>
          <p:spPr>
            <a:xfrm>
              <a:off x="1"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6" name="Rectangle 5"/>
            <p:cNvSpPr>
              <a:spLocks noChangeAspect="1"/>
            </p:cNvSpPr>
            <p:nvPr/>
          </p:nvSpPr>
          <p:spPr>
            <a:xfrm>
              <a:off x="1147764" y="6283390"/>
              <a:ext cx="533400"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7" name="Rectangle 6"/>
            <p:cNvSpPr>
              <a:spLocks noChangeAspect="1"/>
            </p:cNvSpPr>
            <p:nvPr/>
          </p:nvSpPr>
          <p:spPr>
            <a:xfrm>
              <a:off x="574676" y="6283390"/>
              <a:ext cx="531813"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8" name="Rectangle 7"/>
            <p:cNvSpPr>
              <a:spLocks noChangeAspect="1"/>
            </p:cNvSpPr>
            <p:nvPr/>
          </p:nvSpPr>
          <p:spPr>
            <a:xfrm>
              <a:off x="1722439"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9" name="Rectangle 8"/>
            <p:cNvSpPr>
              <a:spLocks noChangeAspect="1"/>
            </p:cNvSpPr>
            <p:nvPr/>
          </p:nvSpPr>
          <p:spPr>
            <a:xfrm>
              <a:off x="2297114"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0" name="Rectangle 9"/>
            <p:cNvSpPr>
              <a:spLocks noChangeAspect="1"/>
            </p:cNvSpPr>
            <p:nvPr/>
          </p:nvSpPr>
          <p:spPr>
            <a:xfrm>
              <a:off x="3444876"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2" name="Rectangle 11"/>
            <p:cNvSpPr>
              <a:spLocks noChangeAspect="1"/>
            </p:cNvSpPr>
            <p:nvPr/>
          </p:nvSpPr>
          <p:spPr>
            <a:xfrm>
              <a:off x="2870201" y="6283390"/>
              <a:ext cx="533400"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3" name="Rectangle 12"/>
            <p:cNvSpPr>
              <a:spLocks noChangeAspect="1"/>
            </p:cNvSpPr>
            <p:nvPr/>
          </p:nvSpPr>
          <p:spPr>
            <a:xfrm>
              <a:off x="4019551"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4" name="Rectangle 13"/>
            <p:cNvSpPr>
              <a:spLocks noChangeAspect="1"/>
            </p:cNvSpPr>
            <p:nvPr/>
          </p:nvSpPr>
          <p:spPr>
            <a:xfrm>
              <a:off x="4592638"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5" name="Rectangle 14"/>
            <p:cNvSpPr>
              <a:spLocks noChangeAspect="1"/>
            </p:cNvSpPr>
            <p:nvPr/>
          </p:nvSpPr>
          <p:spPr>
            <a:xfrm>
              <a:off x="5740400" y="6283390"/>
              <a:ext cx="533400"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6" name="Rectangle 15"/>
            <p:cNvSpPr>
              <a:spLocks noChangeAspect="1"/>
            </p:cNvSpPr>
            <p:nvPr/>
          </p:nvSpPr>
          <p:spPr>
            <a:xfrm>
              <a:off x="5167313" y="6283390"/>
              <a:ext cx="531812"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7" name="Rectangle 16"/>
            <p:cNvSpPr>
              <a:spLocks noChangeAspect="1"/>
            </p:cNvSpPr>
            <p:nvPr/>
          </p:nvSpPr>
          <p:spPr>
            <a:xfrm>
              <a:off x="6315075"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8" name="Rectangle 17"/>
            <p:cNvSpPr>
              <a:spLocks noChangeAspect="1"/>
            </p:cNvSpPr>
            <p:nvPr/>
          </p:nvSpPr>
          <p:spPr>
            <a:xfrm>
              <a:off x="6889750"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9" name="Rectangle 18"/>
            <p:cNvSpPr>
              <a:spLocks noChangeAspect="1"/>
            </p:cNvSpPr>
            <p:nvPr/>
          </p:nvSpPr>
          <p:spPr>
            <a:xfrm>
              <a:off x="7462838" y="6283390"/>
              <a:ext cx="533400"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0" name="Rectangle 19"/>
            <p:cNvSpPr>
              <a:spLocks noChangeAspect="1"/>
            </p:cNvSpPr>
            <p:nvPr/>
          </p:nvSpPr>
          <p:spPr>
            <a:xfrm>
              <a:off x="8037513"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1" name="Rectangle 20"/>
            <p:cNvSpPr>
              <a:spLocks noChangeAspect="1"/>
            </p:cNvSpPr>
            <p:nvPr/>
          </p:nvSpPr>
          <p:spPr>
            <a:xfrm>
              <a:off x="8612188"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grpSp>
      <p:cxnSp>
        <p:nvCxnSpPr>
          <p:cNvPr id="22" name="Straight Connector 22"/>
          <p:cNvCxnSpPr>
            <a:cxnSpLocks noChangeShapeType="1"/>
          </p:cNvCxnSpPr>
          <p:nvPr userDrawn="1"/>
        </p:nvCxnSpPr>
        <p:spPr>
          <a:xfrm>
            <a:off x="0" y="482600"/>
            <a:ext cx="9144000" cy="0"/>
          </a:xfrm>
          <a:prstGeom prst="line"/>
          <a:noFill/>
          <a:ln w="9525" algn="ctr">
            <a:solidFill>
              <a:schemeClr val="tx1"/>
            </a:solidFill>
            <a:round/>
          </a:ln>
        </p:spPr>
      </p:cxnSp>
      <p:cxnSp>
        <p:nvCxnSpPr>
          <p:cNvPr id="23" name="Straight Connector 23"/>
          <p:cNvCxnSpPr>
            <a:cxnSpLocks noChangeShapeType="1"/>
          </p:cNvCxnSpPr>
          <p:nvPr userDrawn="1"/>
        </p:nvCxnSpPr>
        <p:spPr>
          <a:xfrm>
            <a:off x="0" y="5326063"/>
            <a:ext cx="9144000" cy="0"/>
          </a:xfrm>
          <a:prstGeom prst="line"/>
          <a:noFill/>
          <a:ln w="9525" algn="ctr">
            <a:solidFill>
              <a:schemeClr val="tx1"/>
            </a:solidFill>
            <a:round/>
          </a:ln>
        </p:spPr>
      </p:cxnSp>
      <p:sp>
        <p:nvSpPr>
          <p:cNvPr id="24" name="Text Box 13"/>
          <p:cNvSpPr txBox="1">
            <a:spLocks noChangeArrowheads="1"/>
          </p:cNvSpPr>
          <p:nvPr userDrawn="1"/>
        </p:nvSpPr>
        <p:spPr>
          <a:xfrm>
            <a:off x="8488363" y="6492875"/>
            <a:ext cx="381000" cy="244475"/>
          </a:xfrm>
          <a:prstGeom prst="rect"/>
          <a:noFill/>
          <a:ln w="9525">
            <a:noFill/>
            <a:miter lim="800000"/>
          </a:ln>
        </p:spPr>
        <p:txBody>
          <a:bodyPr>
            <a:spAutoFit/>
          </a:bodyPr>
          <a:lstStyle/>
          <a:p>
            <a:pPr algn="r" eaLnBrk="0" hangingPunct="0">
              <a:spcBef>
                <a:spcPct val="50000"/>
              </a:spcBef>
              <a:defRPr/>
            </a:pPr>
            <a:fld id="{FD8E24AE-6DF0-4B12-BC90-76888BD339D3}" type="slidenum">
              <a:rPr lang="en-US" sz="1000" u="none">
                <a:latin typeface="Arial" charset="0"/>
                <a:ea typeface="ヒラギノ角ゴ Pro W3" pitchFamily="52" charset="-128"/>
                <a:cs typeface="+mn-cs"/>
              </a:rPr>
              <a:t>‹#›</a:t>
            </a:fld>
            <a:endParaRPr lang="en-US" sz="1000" u="none">
              <a:latin typeface="Arial" charset="0"/>
              <a:ea typeface="ヒラギノ角ゴ Pro W3" pitchFamily="52" charset="-128"/>
              <a:cs typeface="+mn-cs"/>
            </a:endParaRPr>
          </a:p>
        </p:txBody>
      </p:sp>
      <p:sp>
        <p:nvSpPr>
          <p:cNvPr id="11" name="Rectangle 1028"/>
          <p:cNvSpPr>
            <a:spLocks noGrp="1" noChangeArrowheads="1"/>
          </p:cNvSpPr>
          <p:nvPr>
            <p:ph type="ctrTitle"/>
          </p:nvPr>
        </p:nvSpPr>
        <p:spPr>
          <a:xfrm>
            <a:off x="625475" y="2000250"/>
            <a:ext cx="7893050" cy="1819274"/>
          </a:xfrm>
        </p:spPr>
        <p:txBody>
          <a:bodyPr/>
          <a:lstStyle>
            <a:lvl1pPr>
              <a:defRPr/>
            </a:lvl1pPr>
          </a:lstStyle>
          <a:p>
            <a:r>
              <a:rPr lang="en-US" dirty="1" smtClean="0"/>
              <a:t>Click to edit Master title style</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ection Break">
    <p:spTree>
      <p:nvGrpSpPr>
        <p:cNvPr id="1" name=""/>
        <p:cNvGrpSpPr/>
        <p:nvPr/>
      </p:nvGrpSpPr>
      <p:grpSpPr>
        <a:xfrm>
          <a:off x="0" y="0"/>
          <a:ext cx="0" cy="0"/>
          <a:chOff x="0" y="0"/>
          <a:chExt cx="0" cy="0"/>
        </a:xfrm>
      </p:grpSpPr>
      <p:sp>
        <p:nvSpPr>
          <p:cNvPr id="3" name="Rectangle 2"/>
          <p:cNvSpPr/>
          <p:nvPr userDrawn="1"/>
        </p:nvSpPr>
        <p:spPr>
          <a:xfrm>
            <a:off x="0" y="485775"/>
            <a:ext cx="9144000" cy="4848225"/>
          </a:xfrm>
          <a:prstGeom prst="rect"/>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grpSp>
        <p:nvGrpSpPr>
          <p:cNvPr id="2" name="Group 12"/>
          <p:cNvGrpSpPr/>
          <p:nvPr userDrawn="1"/>
        </p:nvGrpSpPr>
        <p:grpSpPr>
          <a:xfrm>
            <a:off x="0" y="0"/>
            <a:ext cx="9144000" cy="450850"/>
            <a:chOff x="1" y="6283390"/>
            <a:chExt cx="9143999" cy="450377"/>
          </a:xfrm>
        </p:grpSpPr>
        <p:sp>
          <p:nvSpPr>
            <p:cNvPr id="5" name="Rectangle 4"/>
            <p:cNvSpPr>
              <a:spLocks noChangeAspect="1"/>
            </p:cNvSpPr>
            <p:nvPr/>
          </p:nvSpPr>
          <p:spPr>
            <a:xfrm>
              <a:off x="1"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6" name="Rectangle 5"/>
            <p:cNvSpPr>
              <a:spLocks noChangeAspect="1"/>
            </p:cNvSpPr>
            <p:nvPr/>
          </p:nvSpPr>
          <p:spPr>
            <a:xfrm>
              <a:off x="1147764" y="6283390"/>
              <a:ext cx="533400"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7" name="Rectangle 6"/>
            <p:cNvSpPr>
              <a:spLocks noChangeAspect="1"/>
            </p:cNvSpPr>
            <p:nvPr/>
          </p:nvSpPr>
          <p:spPr>
            <a:xfrm>
              <a:off x="574676" y="6283390"/>
              <a:ext cx="531813"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8" name="Rectangle 7"/>
            <p:cNvSpPr>
              <a:spLocks noChangeAspect="1"/>
            </p:cNvSpPr>
            <p:nvPr/>
          </p:nvSpPr>
          <p:spPr>
            <a:xfrm>
              <a:off x="1722439"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9" name="Rectangle 8"/>
            <p:cNvSpPr>
              <a:spLocks noChangeAspect="1"/>
            </p:cNvSpPr>
            <p:nvPr/>
          </p:nvSpPr>
          <p:spPr>
            <a:xfrm>
              <a:off x="2297114"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0" name="Rectangle 9"/>
            <p:cNvSpPr>
              <a:spLocks noChangeAspect="1"/>
            </p:cNvSpPr>
            <p:nvPr/>
          </p:nvSpPr>
          <p:spPr>
            <a:xfrm>
              <a:off x="3444876"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2" name="Rectangle 11"/>
            <p:cNvSpPr>
              <a:spLocks noChangeAspect="1"/>
            </p:cNvSpPr>
            <p:nvPr/>
          </p:nvSpPr>
          <p:spPr>
            <a:xfrm>
              <a:off x="2870201" y="6283390"/>
              <a:ext cx="533400"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3" name="Rectangle 12"/>
            <p:cNvSpPr>
              <a:spLocks noChangeAspect="1"/>
            </p:cNvSpPr>
            <p:nvPr/>
          </p:nvSpPr>
          <p:spPr>
            <a:xfrm>
              <a:off x="4019551"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4" name="Rectangle 13"/>
            <p:cNvSpPr>
              <a:spLocks noChangeAspect="1"/>
            </p:cNvSpPr>
            <p:nvPr/>
          </p:nvSpPr>
          <p:spPr>
            <a:xfrm>
              <a:off x="4592638"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5" name="Rectangle 14"/>
            <p:cNvSpPr>
              <a:spLocks noChangeAspect="1"/>
            </p:cNvSpPr>
            <p:nvPr/>
          </p:nvSpPr>
          <p:spPr>
            <a:xfrm>
              <a:off x="5740400" y="6283390"/>
              <a:ext cx="533400"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6" name="Rectangle 15"/>
            <p:cNvSpPr>
              <a:spLocks noChangeAspect="1"/>
            </p:cNvSpPr>
            <p:nvPr/>
          </p:nvSpPr>
          <p:spPr>
            <a:xfrm>
              <a:off x="5167313" y="6283390"/>
              <a:ext cx="531812"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7" name="Rectangle 16"/>
            <p:cNvSpPr>
              <a:spLocks noChangeAspect="1"/>
            </p:cNvSpPr>
            <p:nvPr/>
          </p:nvSpPr>
          <p:spPr>
            <a:xfrm>
              <a:off x="6315075"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8" name="Rectangle 17"/>
            <p:cNvSpPr>
              <a:spLocks noChangeAspect="1"/>
            </p:cNvSpPr>
            <p:nvPr/>
          </p:nvSpPr>
          <p:spPr>
            <a:xfrm>
              <a:off x="6889750" y="6283390"/>
              <a:ext cx="531813"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9" name="Rectangle 18"/>
            <p:cNvSpPr>
              <a:spLocks noChangeAspect="1"/>
            </p:cNvSpPr>
            <p:nvPr/>
          </p:nvSpPr>
          <p:spPr>
            <a:xfrm>
              <a:off x="7462838" y="6283390"/>
              <a:ext cx="533400" cy="450377"/>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0" name="Rectangle 19"/>
            <p:cNvSpPr>
              <a:spLocks noChangeAspect="1"/>
            </p:cNvSpPr>
            <p:nvPr/>
          </p:nvSpPr>
          <p:spPr>
            <a:xfrm>
              <a:off x="8037513"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1" name="Rectangle 20"/>
            <p:cNvSpPr>
              <a:spLocks noChangeAspect="1"/>
            </p:cNvSpPr>
            <p:nvPr/>
          </p:nvSpPr>
          <p:spPr>
            <a:xfrm>
              <a:off x="8612188" y="6283390"/>
              <a:ext cx="531812" cy="450377"/>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grpSp>
      <p:cxnSp>
        <p:nvCxnSpPr>
          <p:cNvPr id="22" name="Straight Connector 22"/>
          <p:cNvCxnSpPr>
            <a:cxnSpLocks noChangeShapeType="1"/>
          </p:cNvCxnSpPr>
          <p:nvPr userDrawn="1"/>
        </p:nvCxnSpPr>
        <p:spPr>
          <a:xfrm>
            <a:off x="0" y="482600"/>
            <a:ext cx="9144000" cy="0"/>
          </a:xfrm>
          <a:prstGeom prst="line"/>
          <a:noFill/>
          <a:ln w="9525" algn="ctr">
            <a:solidFill>
              <a:schemeClr val="tx1"/>
            </a:solidFill>
            <a:round/>
          </a:ln>
        </p:spPr>
      </p:cxnSp>
      <p:cxnSp>
        <p:nvCxnSpPr>
          <p:cNvPr id="23" name="Straight Connector 23"/>
          <p:cNvCxnSpPr>
            <a:cxnSpLocks noChangeShapeType="1"/>
          </p:cNvCxnSpPr>
          <p:nvPr userDrawn="1"/>
        </p:nvCxnSpPr>
        <p:spPr>
          <a:xfrm>
            <a:off x="0" y="5326063"/>
            <a:ext cx="9144000" cy="0"/>
          </a:xfrm>
          <a:prstGeom prst="line"/>
          <a:noFill/>
          <a:ln w="9525" algn="ctr">
            <a:solidFill>
              <a:schemeClr val="tx1"/>
            </a:solidFill>
            <a:round/>
          </a:ln>
        </p:spPr>
      </p:cxnSp>
      <p:pic>
        <p:nvPicPr>
          <p:cNvPr id="24" name="Picture 4" descr="PAC"/>
          <p:cNvPicPr>
            <a:picLocks noChangeAspect="1" noChangeArrowheads="1"/>
          </p:cNvPicPr>
          <p:nvPr userDrawn="1"/>
        </p:nvPicPr>
        <p:blipFill>
          <a:blip r:embed="rId2"/>
          <a:srcRect/>
          <a:stretch>
            <a:fillRect/>
          </a:stretch>
        </p:blipFill>
        <p:spPr>
          <a:xfrm>
            <a:off x="207963" y="5997575"/>
            <a:ext cx="1906587" cy="660400"/>
          </a:xfrm>
          <a:prstGeom prst="rect"/>
          <a:noFill/>
          <a:ln w="9525">
            <a:noFill/>
            <a:miter lim="800000"/>
          </a:ln>
        </p:spPr>
      </p:pic>
      <p:sp>
        <p:nvSpPr>
          <p:cNvPr id="25" name="Text Box 13"/>
          <p:cNvSpPr txBox="1">
            <a:spLocks noChangeArrowheads="1"/>
          </p:cNvSpPr>
          <p:nvPr userDrawn="1"/>
        </p:nvSpPr>
        <p:spPr>
          <a:xfrm>
            <a:off x="8488363" y="6492875"/>
            <a:ext cx="381000" cy="244475"/>
          </a:xfrm>
          <a:prstGeom prst="rect"/>
          <a:noFill/>
          <a:ln w="9525">
            <a:noFill/>
            <a:miter lim="800000"/>
          </a:ln>
        </p:spPr>
        <p:txBody>
          <a:bodyPr>
            <a:spAutoFit/>
          </a:bodyPr>
          <a:lstStyle/>
          <a:p>
            <a:pPr algn="r" eaLnBrk="0" hangingPunct="0">
              <a:spcBef>
                <a:spcPct val="50000"/>
              </a:spcBef>
              <a:defRPr/>
            </a:pPr>
            <a:fld id="{79140E00-DA85-49CC-B13F-39CEFE3611AB}" type="slidenum">
              <a:rPr lang="en-US" sz="1000" u="none">
                <a:latin typeface="Arial" charset="0"/>
                <a:ea typeface="ヒラギノ角ゴ Pro W3" pitchFamily="52" charset="-128"/>
                <a:cs typeface="+mn-cs"/>
              </a:rPr>
              <a:t>‹#›</a:t>
            </a:fld>
            <a:endParaRPr lang="en-US" sz="1000" u="none">
              <a:latin typeface="Arial" charset="0"/>
              <a:ea typeface="ヒラギノ角ゴ Pro W3" pitchFamily="52" charset="-128"/>
              <a:cs typeface="+mn-cs"/>
            </a:endParaRPr>
          </a:p>
        </p:txBody>
      </p:sp>
      <p:sp>
        <p:nvSpPr>
          <p:cNvPr id="11" name="Rectangle 1028"/>
          <p:cNvSpPr>
            <a:spLocks noGrp="1" noChangeArrowheads="1"/>
          </p:cNvSpPr>
          <p:nvPr>
            <p:ph type="ctrTitle"/>
          </p:nvPr>
        </p:nvSpPr>
        <p:spPr>
          <a:xfrm>
            <a:off x="625475" y="2000250"/>
            <a:ext cx="7893050" cy="1819274"/>
          </a:xfrm>
        </p:spPr>
        <p:txBody>
          <a:bodyPr/>
          <a:lstStyle>
            <a:lvl1pPr>
              <a:defRPr/>
            </a:lvl1pPr>
          </a:lstStyle>
          <a:p>
            <a:r>
              <a:rPr lang="en-US" dirty="1" smtClean="0"/>
              <a:t>Click to edit Master title style</a:t>
            </a:r>
          </a:p>
        </p:txBody>
      </p:sp>
    </p:spTree>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2.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Layout" Target="../slideLayouts/slideLayout4.xml" /><Relationship Id="rId3" Type="http://schemas.openxmlformats.org/officeDocument/2006/relationships/slideLayout" Target="../slideLayouts/slideLayout5.xml" /><Relationship Id="rId4" Type="http://schemas.openxmlformats.org/officeDocument/2006/relationships/slideLayout" Target="../slideLayouts/slideLayout6.xml" /><Relationship Id="rId5" Type="http://schemas.openxmlformats.org/officeDocument/2006/relationships/slideLayout" Target="../slideLayouts/slideLayout7.xml" /><Relationship Id="rId6" Type="http://schemas.openxmlformats.org/officeDocument/2006/relationships/slideLayout" Target="../slideLayouts/slideLayout8.xml" /><Relationship Id="rId7" Type="http://schemas.openxmlformats.org/officeDocument/2006/relationships/slideLayout" Target="../slideLayouts/slideLayout9.xml" /><Relationship Id="rId8" Type="http://schemas.openxmlformats.org/officeDocument/2006/relationships/theme" Target="../theme/theme1.xml" /><Relationship Id="rId9" Type="http://schemas.openxmlformats.org/officeDocument/2006/relationships/image" Target="../media/image2.jpeg"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name="">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827213" y="315913"/>
            <a:ext cx="6934200" cy="990600"/>
          </a:xfrm>
          <a:prstGeom prst="rect"/>
          <a:noFill/>
          <a:ln w="9525">
            <a:noFill/>
            <a:miter lim="800000"/>
          </a:ln>
        </p:spPr>
        <p:txBody>
          <a:bodyPr vert="horz" wrap="square" lIns="0" tIns="45720" rIns="91440" bIns="45720" numCol="1" anchor="ctr" anchorCtr="0" compatLnSpc="1">
            <a:prstTxWarp prst="textNoShape"/>
          </a:bodyPr>
          <a:lstStyle/>
          <a:p>
            <a:pPr lvl="0"/>
            <a:r>
              <a:rPr lang="en-US" dirty="1" smtClean="0"/>
              <a:t>Click to edit Master title style</a:t>
            </a:r>
          </a:p>
        </p:txBody>
      </p:sp>
      <p:sp>
        <p:nvSpPr>
          <p:cNvPr id="1027" name="Rectangle 3"/>
          <p:cNvSpPr>
            <a:spLocks noGrp="1" noChangeArrowheads="1"/>
          </p:cNvSpPr>
          <p:nvPr>
            <p:ph type="body" idx="1"/>
          </p:nvPr>
        </p:nvSpPr>
        <p:spPr>
          <a:xfrm>
            <a:off x="1827213" y="1590675"/>
            <a:ext cx="6959600" cy="4557713"/>
          </a:xfrm>
          <a:prstGeom prst="rect"/>
          <a:noFill/>
          <a:ln w="9525">
            <a:noFill/>
            <a:miter lim="800000"/>
          </a:ln>
        </p:spPr>
        <p:txBody>
          <a:bodyPr vert="horz" wrap="square" lIns="0" tIns="45720" rIns="91440" bIns="45720" numCol="1" anchor="t" anchorCtr="0" compatLnSpc="1">
            <a:prstTxWarp prst="textNoShape"/>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l" fontAlgn="base" rtl="0" eaLnBrk="0" hangingPunct="0">
        <a:spcBef>
          <a:spcPct val="0"/>
        </a:spcBef>
        <a:spcAft>
          <a:spcPct val="0"/>
        </a:spcAft>
        <a:defRPr sz="3200">
          <a:solidFill>
            <a:schemeClr val="tx2"/>
          </a:solidFill>
          <a:latin typeface="Arial" charset="0"/>
          <a:ea typeface="+mj-ea"/>
          <a:cs typeface="+mj-cs"/>
        </a:defRPr>
      </a:lvl1pPr>
      <a:lvl2pPr algn="l" fontAlgn="base" rtl="0" eaLnBrk="0" hangingPunct="0">
        <a:spcBef>
          <a:spcPct val="0"/>
        </a:spcBef>
        <a:spcAft>
          <a:spcPct val="0"/>
        </a:spcAft>
        <a:defRPr sz="3200">
          <a:solidFill>
            <a:schemeClr val="tx2"/>
          </a:solidFill>
          <a:latin typeface="Arial" charset="0"/>
        </a:defRPr>
      </a:lvl2pPr>
      <a:lvl3pPr algn="l" fontAlgn="base" rtl="0" eaLnBrk="0" hangingPunct="0">
        <a:spcBef>
          <a:spcPct val="0"/>
        </a:spcBef>
        <a:spcAft>
          <a:spcPct val="0"/>
        </a:spcAft>
        <a:defRPr sz="3200">
          <a:solidFill>
            <a:schemeClr val="tx2"/>
          </a:solidFill>
          <a:latin typeface="Arial" charset="0"/>
        </a:defRPr>
      </a:lvl3pPr>
      <a:lvl4pPr algn="l" fontAlgn="base" rtl="0" eaLnBrk="0" hangingPunct="0">
        <a:spcBef>
          <a:spcPct val="0"/>
        </a:spcBef>
        <a:spcAft>
          <a:spcPct val="0"/>
        </a:spcAft>
        <a:defRPr sz="3200">
          <a:solidFill>
            <a:schemeClr val="tx2"/>
          </a:solidFill>
          <a:latin typeface="Arial" charset="0"/>
        </a:defRPr>
      </a:lvl4pPr>
      <a:lvl5pPr algn="l" fontAlgn="base" rtl="0" eaLnBrk="0" hangingPunct="0">
        <a:spcBef>
          <a:spcPct val="0"/>
        </a:spcBef>
        <a:spcAft>
          <a:spcPct val="0"/>
        </a:spcAft>
        <a:defRPr sz="3200">
          <a:solidFill>
            <a:schemeClr val="tx2"/>
          </a:solidFill>
          <a:latin typeface="Arial" charset="0"/>
        </a:defRPr>
      </a:lvl5pPr>
      <a:lvl6pPr marL="457200" algn="l" fontAlgn="base" rtl="0">
        <a:spcBef>
          <a:spcPct val="0"/>
        </a:spcBef>
        <a:spcAft>
          <a:spcPct val="0"/>
        </a:spcAft>
        <a:defRPr sz="3200">
          <a:solidFill>
            <a:schemeClr val="tx2"/>
          </a:solidFill>
          <a:latin typeface="Arial" charset="0"/>
        </a:defRPr>
      </a:lvl6pPr>
      <a:lvl7pPr marL="914400" algn="l" fontAlgn="base" rtl="0">
        <a:spcBef>
          <a:spcPct val="0"/>
        </a:spcBef>
        <a:spcAft>
          <a:spcPct val="0"/>
        </a:spcAft>
        <a:defRPr sz="3200">
          <a:solidFill>
            <a:schemeClr val="tx2"/>
          </a:solidFill>
          <a:latin typeface="Arial" charset="0"/>
        </a:defRPr>
      </a:lvl7pPr>
      <a:lvl8pPr marL="1371600" algn="l" fontAlgn="base" rtl="0">
        <a:spcBef>
          <a:spcPct val="0"/>
        </a:spcBef>
        <a:spcAft>
          <a:spcPct val="0"/>
        </a:spcAft>
        <a:defRPr sz="3200">
          <a:solidFill>
            <a:schemeClr val="tx2"/>
          </a:solidFill>
          <a:latin typeface="Arial" charset="0"/>
        </a:defRPr>
      </a:lvl8pPr>
      <a:lvl9pPr marL="1828800" algn="l" fontAlgn="base" rtl="0">
        <a:spcBef>
          <a:spcPct val="0"/>
        </a:spcBef>
        <a:spcAft>
          <a:spcPct val="0"/>
        </a:spcAft>
        <a:defRPr sz="3200">
          <a:solidFill>
            <a:schemeClr val="tx2"/>
          </a:solidFill>
          <a:latin typeface="Arial" charset="0"/>
        </a:defRPr>
      </a:lvl9pPr>
    </p:titleStyle>
    <p:bodyStyle>
      <a:lvl1pPr marL="228600" indent="-228600" algn="l" fontAlgn="base" rtl="0" eaLnBrk="0" hangingPunct="0">
        <a:spcBef>
          <a:spcPct val="20000"/>
        </a:spcBef>
        <a:spcAft>
          <a:spcPct val="0"/>
        </a:spcAft>
        <a:buClr>
          <a:srgbClr val="7D9AAA"/>
        </a:buClr>
        <a:buSzPct val="105000"/>
        <a:buFont typeface="Wingdings" pitchFamily="2" charset="2"/>
        <a:buChar char="§"/>
        <a:defRPr sz="2400">
          <a:solidFill>
            <a:srgbClr val="000000"/>
          </a:solidFill>
          <a:latin typeface="Arial" charset="0"/>
          <a:ea typeface="+mn-ea"/>
          <a:cs typeface="+mn-cs"/>
        </a:defRPr>
      </a:lvl1pPr>
      <a:lvl2pPr marL="571500" indent="-228600" algn="l" fontAlgn="base" rtl="0" eaLnBrk="0" hangingPunct="0">
        <a:spcBef>
          <a:spcPct val="20000"/>
        </a:spcBef>
        <a:spcAft>
          <a:spcPct val="0"/>
        </a:spcAft>
        <a:buChar char="–"/>
        <a:defRPr sz="2000">
          <a:solidFill>
            <a:schemeClr val="tx1"/>
          </a:solidFill>
          <a:latin typeface="Arial" charset="0"/>
        </a:defRPr>
      </a:lvl2pPr>
      <a:lvl3pPr marL="914400" indent="-228600" algn="l" fontAlgn="base" rtl="0" eaLnBrk="0" hangingPunct="0">
        <a:spcBef>
          <a:spcPct val="20000"/>
        </a:spcBef>
        <a:spcAft>
          <a:spcPct val="0"/>
        </a:spcAft>
        <a:buChar char="•"/>
        <a:defRPr sz="2000">
          <a:solidFill>
            <a:schemeClr val="tx1"/>
          </a:solidFill>
          <a:latin typeface="Arial" charset="0"/>
        </a:defRPr>
      </a:lvl3pPr>
      <a:lvl4pPr marL="1257300" indent="-228600" algn="l" fontAlgn="base" rtl="0" eaLnBrk="0" hangingPunct="0">
        <a:spcBef>
          <a:spcPct val="20000"/>
        </a:spcBef>
        <a:spcAft>
          <a:spcPct val="0"/>
        </a:spcAft>
        <a:buChar char="–"/>
        <a:defRPr sz="2000">
          <a:solidFill>
            <a:schemeClr val="tx1"/>
          </a:solidFill>
          <a:latin typeface="Arial" charset="0"/>
        </a:defRPr>
      </a:lvl4pPr>
      <a:lvl5pPr marL="1600200" indent="-228600" algn="l" fontAlgn="base" rtl="0" eaLnBrk="0" hangingPunct="0">
        <a:spcBef>
          <a:spcPct val="20000"/>
        </a:spcBef>
        <a:spcAft>
          <a:spcPct val="0"/>
        </a:spcAft>
        <a:buChar char="•"/>
        <a:defRPr sz="2000">
          <a:solidFill>
            <a:schemeClr val="tx1"/>
          </a:solidFill>
          <a:latin typeface="Arial" charset="0"/>
        </a:defRPr>
      </a:lvl5pPr>
      <a:lvl6pPr marL="2057400" indent="-228600" algn="l" fontAlgn="base" rtl="0">
        <a:spcBef>
          <a:spcPct val="20000"/>
        </a:spcBef>
        <a:spcAft>
          <a:spcPct val="0"/>
        </a:spcAft>
        <a:buChar char="•"/>
        <a:defRPr sz="2000">
          <a:solidFill>
            <a:schemeClr val="tx1"/>
          </a:solidFill>
          <a:latin typeface="+mn-lt"/>
        </a:defRPr>
      </a:lvl6pPr>
      <a:lvl7pPr marL="2514600" indent="-228600" algn="l" fontAlgn="base" rtl="0">
        <a:spcBef>
          <a:spcPct val="20000"/>
        </a:spcBef>
        <a:spcAft>
          <a:spcPct val="0"/>
        </a:spcAft>
        <a:buChar char="•"/>
        <a:defRPr sz="2000">
          <a:solidFill>
            <a:schemeClr val="tx1"/>
          </a:solidFill>
          <a:latin typeface="+mn-lt"/>
        </a:defRPr>
      </a:lvl7pPr>
      <a:lvl8pPr marL="2971800" indent="-228600" algn="l" fontAlgn="base" rtl="0">
        <a:spcBef>
          <a:spcPct val="20000"/>
        </a:spcBef>
        <a:spcAft>
          <a:spcPct val="0"/>
        </a:spcAft>
        <a:buChar char="•"/>
        <a:defRPr sz="2000">
          <a:solidFill>
            <a:schemeClr val="tx1"/>
          </a:solidFill>
          <a:latin typeface="+mn-lt"/>
        </a:defRPr>
      </a:lvl8pPr>
      <a:lvl9pPr marL="3429000" indent="-228600" algn="l" fontAlgn="base" rtl="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name="">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90500" y="315913"/>
            <a:ext cx="8505825" cy="590550"/>
          </a:xfrm>
          <a:prstGeom prst="rect"/>
          <a:noFill/>
          <a:ln w="9525">
            <a:noFill/>
            <a:miter lim="800000"/>
          </a:ln>
        </p:spPr>
        <p:txBody>
          <a:bodyPr vert="horz" wrap="square" lIns="0" tIns="45720" rIns="91440" bIns="45720" numCol="1" anchor="ctr" anchorCtr="0" compatLnSpc="1">
            <a:prstTxWarp prst="textNoShape"/>
          </a:bodyPr>
          <a:lstStyle/>
          <a:p>
            <a:pPr lvl="0"/>
            <a:r>
              <a:rPr lang="en-US" dirty="1" smtClean="0"/>
              <a:t>Click to edit Master title style</a:t>
            </a:r>
          </a:p>
        </p:txBody>
      </p:sp>
      <p:sp>
        <p:nvSpPr>
          <p:cNvPr id="2051" name="Rectangle 4"/>
          <p:cNvSpPr>
            <a:spLocks noGrp="1" noChangeArrowheads="1"/>
          </p:cNvSpPr>
          <p:nvPr>
            <p:ph type="body" idx="1"/>
          </p:nvPr>
        </p:nvSpPr>
        <p:spPr>
          <a:xfrm>
            <a:off x="200025" y="1104900"/>
            <a:ext cx="8505825" cy="5043488"/>
          </a:xfrm>
          <a:prstGeom prst="rect"/>
          <a:noFill/>
          <a:ln w="9525">
            <a:noFill/>
            <a:miter lim="800000"/>
          </a:ln>
        </p:spPr>
        <p:txBody>
          <a:bodyPr vert="horz" wrap="square" lIns="0" tIns="45720" rIns="91440" bIns="45720" numCol="1" anchor="t" anchorCtr="0" compatLnSpc="1">
            <a:prstTxWarp prst="textNoShape"/>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p>
        </p:txBody>
      </p:sp>
      <p:pic>
        <p:nvPicPr>
          <p:cNvPr id="2052" name="Picture 4" descr="PAC"/>
          <p:cNvPicPr>
            <a:picLocks noChangeAspect="1" noChangeArrowheads="1"/>
          </p:cNvPicPr>
          <p:nvPr userDrawn="1"/>
        </p:nvPicPr>
        <p:blipFill>
          <a:blip r:embed="rId9"/>
          <a:srcRect/>
          <a:stretch>
            <a:fillRect/>
          </a:stretch>
        </p:blipFill>
        <p:spPr>
          <a:xfrm>
            <a:off x="160338" y="6354763"/>
            <a:ext cx="1104900" cy="382587"/>
          </a:xfrm>
          <a:prstGeom prst="rect"/>
          <a:noFill/>
          <a:ln w="9525">
            <a:noFill/>
            <a:miter lim="800000"/>
          </a:ln>
        </p:spPr>
      </p:pic>
      <p:sp>
        <p:nvSpPr>
          <p:cNvPr id="235526" name="Text Box 13"/>
          <p:cNvSpPr txBox="1">
            <a:spLocks noChangeArrowheads="1"/>
          </p:cNvSpPr>
          <p:nvPr userDrawn="1"/>
        </p:nvSpPr>
        <p:spPr>
          <a:xfrm>
            <a:off x="8488363" y="6492875"/>
            <a:ext cx="381000" cy="244475"/>
          </a:xfrm>
          <a:prstGeom prst="rect"/>
          <a:noFill/>
          <a:ln w="9525">
            <a:noFill/>
            <a:miter lim="800000"/>
          </a:ln>
        </p:spPr>
        <p:txBody>
          <a:bodyPr>
            <a:spAutoFit/>
          </a:bodyPr>
          <a:lstStyle/>
          <a:p>
            <a:pPr algn="r" eaLnBrk="0" hangingPunct="0">
              <a:spcBef>
                <a:spcPct val="50000"/>
              </a:spcBef>
              <a:defRPr/>
            </a:pPr>
            <a:fld id="{D805DBFA-CF9E-42BB-966B-CB4ED212974B}" type="slidenum">
              <a:rPr lang="en-US" sz="1000" u="none">
                <a:latin typeface="Arial" charset="0"/>
                <a:ea typeface="ヒラギノ角ゴ Pro W3" pitchFamily="52" charset="-128"/>
                <a:cs typeface="+mn-cs"/>
              </a:rPr>
              <a:t>‹#›</a:t>
            </a:fld>
            <a:endParaRPr lang="en-US" sz="1000" u="none">
              <a:latin typeface="Arial" charset="0"/>
              <a:ea typeface="ヒラギノ角ゴ Pro W3" pitchFamily="52" charset="-128"/>
              <a:cs typeface="+mn-cs"/>
            </a:endParaRPr>
          </a:p>
        </p:txBody>
      </p:sp>
      <p:grpSp>
        <p:nvGrpSpPr>
          <p:cNvPr id="2" name="Group 31"/>
          <p:cNvGrpSpPr/>
          <p:nvPr userDrawn="1"/>
        </p:nvGrpSpPr>
        <p:grpSpPr>
          <a:xfrm>
            <a:off x="1541463" y="6399213"/>
            <a:ext cx="6875462" cy="338137"/>
            <a:chOff x="1494207" y="6416250"/>
            <a:chExt cx="6875497" cy="337783"/>
          </a:xfrm>
        </p:grpSpPr>
        <p:sp>
          <p:nvSpPr>
            <p:cNvPr id="13" name="Rectangle 12"/>
            <p:cNvSpPr>
              <a:spLocks noChangeAspect="1"/>
            </p:cNvSpPr>
            <p:nvPr/>
          </p:nvSpPr>
          <p:spPr>
            <a:xfrm>
              <a:off x="1494207"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4" name="Rectangle 13"/>
            <p:cNvSpPr>
              <a:spLocks noChangeAspect="1"/>
            </p:cNvSpPr>
            <p:nvPr/>
          </p:nvSpPr>
          <p:spPr>
            <a:xfrm>
              <a:off x="2357811"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5" name="Rectangle 14"/>
            <p:cNvSpPr>
              <a:spLocks noChangeAspect="1"/>
            </p:cNvSpPr>
            <p:nvPr/>
          </p:nvSpPr>
          <p:spPr>
            <a:xfrm>
              <a:off x="1926009" y="6416250"/>
              <a:ext cx="398464" cy="337783"/>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6" name="Rectangle 15"/>
            <p:cNvSpPr>
              <a:spLocks noChangeAspect="1"/>
            </p:cNvSpPr>
            <p:nvPr/>
          </p:nvSpPr>
          <p:spPr>
            <a:xfrm>
              <a:off x="2789614"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7" name="Rectangle 16"/>
            <p:cNvSpPr>
              <a:spLocks noChangeAspect="1"/>
            </p:cNvSpPr>
            <p:nvPr/>
          </p:nvSpPr>
          <p:spPr>
            <a:xfrm>
              <a:off x="3221416"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8" name="Rectangle 17"/>
            <p:cNvSpPr>
              <a:spLocks noChangeAspect="1"/>
            </p:cNvSpPr>
            <p:nvPr/>
          </p:nvSpPr>
          <p:spPr>
            <a:xfrm>
              <a:off x="4085020"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19" name="Rectangle 18"/>
            <p:cNvSpPr>
              <a:spLocks noChangeAspect="1"/>
            </p:cNvSpPr>
            <p:nvPr/>
          </p:nvSpPr>
          <p:spPr>
            <a:xfrm>
              <a:off x="3653218" y="6416250"/>
              <a:ext cx="398464" cy="337783"/>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0" name="Rectangle 19"/>
            <p:cNvSpPr>
              <a:spLocks noChangeAspect="1"/>
            </p:cNvSpPr>
            <p:nvPr/>
          </p:nvSpPr>
          <p:spPr>
            <a:xfrm>
              <a:off x="4516822"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1" name="Rectangle 20"/>
            <p:cNvSpPr>
              <a:spLocks noChangeAspect="1"/>
            </p:cNvSpPr>
            <p:nvPr/>
          </p:nvSpPr>
          <p:spPr>
            <a:xfrm>
              <a:off x="4948625"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2" name="Rectangle 21"/>
            <p:cNvSpPr>
              <a:spLocks noChangeAspect="1"/>
            </p:cNvSpPr>
            <p:nvPr/>
          </p:nvSpPr>
          <p:spPr>
            <a:xfrm>
              <a:off x="5380427" y="6416250"/>
              <a:ext cx="398464" cy="337783"/>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3" name="Rectangle 22"/>
            <p:cNvSpPr>
              <a:spLocks noChangeAspect="1"/>
            </p:cNvSpPr>
            <p:nvPr/>
          </p:nvSpPr>
          <p:spPr>
            <a:xfrm>
              <a:off x="5812229"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4" name="Rectangle 23"/>
            <p:cNvSpPr>
              <a:spLocks noChangeAspect="1"/>
            </p:cNvSpPr>
            <p:nvPr/>
          </p:nvSpPr>
          <p:spPr>
            <a:xfrm>
              <a:off x="6244031"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6" name="Rectangle 25"/>
            <p:cNvSpPr>
              <a:spLocks noChangeAspect="1"/>
            </p:cNvSpPr>
            <p:nvPr userDrawn="1"/>
          </p:nvSpPr>
          <p:spPr>
            <a:xfrm>
              <a:off x="6675833"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7" name="Rectangle 26"/>
            <p:cNvSpPr>
              <a:spLocks noChangeAspect="1"/>
            </p:cNvSpPr>
            <p:nvPr userDrawn="1"/>
          </p:nvSpPr>
          <p:spPr>
            <a:xfrm>
              <a:off x="7107636" y="6416250"/>
              <a:ext cx="398464" cy="337783"/>
            </a:xfrm>
            <a:prstGeom prst="rect"/>
            <a:solidFill>
              <a:srgbClr val="971031"/>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8" name="Rectangle 27"/>
            <p:cNvSpPr>
              <a:spLocks noChangeAspect="1"/>
            </p:cNvSpPr>
            <p:nvPr userDrawn="1"/>
          </p:nvSpPr>
          <p:spPr>
            <a:xfrm>
              <a:off x="7539438"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29" name="Rectangle 28"/>
            <p:cNvSpPr>
              <a:spLocks noChangeAspect="1"/>
            </p:cNvSpPr>
            <p:nvPr userDrawn="1"/>
          </p:nvSpPr>
          <p:spPr>
            <a:xfrm>
              <a:off x="7971240" y="6416250"/>
              <a:ext cx="398464" cy="337783"/>
            </a:xfrm>
            <a:prstGeom prst="rect"/>
            <a:solidFill>
              <a:srgbClr val="4E919C"/>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Lst>
  <p:timing>
    <p:tnLst>
      <p:par>
        <p:cTn id="1" dur="indefinite" restart="never" nodeType="tmRoot"/>
      </p:par>
    </p:tnLst>
  </p:timing>
  <p:txStyles>
    <p:titleStyle>
      <a:lvl1pPr algn="l" fontAlgn="base" rtl="0" eaLnBrk="0" hangingPunct="0">
        <a:spcBef>
          <a:spcPct val="0"/>
        </a:spcBef>
        <a:spcAft>
          <a:spcPct val="0"/>
        </a:spcAft>
        <a:defRPr sz="2800" b="1">
          <a:solidFill>
            <a:srgbClr val="000000"/>
          </a:solidFill>
          <a:effectLst/>
          <a:latin typeface="+mj-lt"/>
          <a:ea typeface="+mj-ea"/>
          <a:cs typeface="+mj-cs"/>
        </a:defRPr>
      </a:lvl1pPr>
      <a:lvl2pPr algn="l" fontAlgn="base" rtl="0" eaLnBrk="0" hangingPunct="0">
        <a:spcBef>
          <a:spcPct val="0"/>
        </a:spcBef>
        <a:spcAft>
          <a:spcPct val="0"/>
        </a:spcAft>
        <a:defRPr sz="2800">
          <a:solidFill>
            <a:srgbClr val="000000"/>
          </a:solidFill>
          <a:latin typeface="Arial" charset="0"/>
        </a:defRPr>
      </a:lvl2pPr>
      <a:lvl3pPr algn="l" fontAlgn="base" rtl="0" eaLnBrk="0" hangingPunct="0">
        <a:spcBef>
          <a:spcPct val="0"/>
        </a:spcBef>
        <a:spcAft>
          <a:spcPct val="0"/>
        </a:spcAft>
        <a:defRPr sz="2800">
          <a:solidFill>
            <a:srgbClr val="000000"/>
          </a:solidFill>
          <a:latin typeface="Arial" charset="0"/>
        </a:defRPr>
      </a:lvl3pPr>
      <a:lvl4pPr algn="l" fontAlgn="base" rtl="0" eaLnBrk="0" hangingPunct="0">
        <a:spcBef>
          <a:spcPct val="0"/>
        </a:spcBef>
        <a:spcAft>
          <a:spcPct val="0"/>
        </a:spcAft>
        <a:defRPr sz="2800">
          <a:solidFill>
            <a:srgbClr val="000000"/>
          </a:solidFill>
          <a:latin typeface="Arial" charset="0"/>
        </a:defRPr>
      </a:lvl4pPr>
      <a:lvl5pPr algn="l" fontAlgn="base" rtl="0" eaLnBrk="0" hangingPunct="0">
        <a:spcBef>
          <a:spcPct val="0"/>
        </a:spcBef>
        <a:spcAft>
          <a:spcPct val="0"/>
        </a:spcAft>
        <a:defRPr sz="2800">
          <a:solidFill>
            <a:srgbClr val="000000"/>
          </a:solidFill>
          <a:latin typeface="Arial" charset="0"/>
        </a:defRPr>
      </a:lvl5pPr>
      <a:lvl6pPr marL="457200" algn="l" fontAlgn="base" rtl="0">
        <a:spcBef>
          <a:spcPct val="0"/>
        </a:spcBef>
        <a:spcAft>
          <a:spcPct val="0"/>
        </a:spcAft>
        <a:defRPr sz="3200">
          <a:solidFill>
            <a:srgbClr val="000000"/>
          </a:solidFill>
          <a:latin typeface="Arial" charset="0"/>
        </a:defRPr>
      </a:lvl6pPr>
      <a:lvl7pPr marL="914400" algn="l" fontAlgn="base" rtl="0">
        <a:spcBef>
          <a:spcPct val="0"/>
        </a:spcBef>
        <a:spcAft>
          <a:spcPct val="0"/>
        </a:spcAft>
        <a:defRPr sz="3200">
          <a:solidFill>
            <a:srgbClr val="000000"/>
          </a:solidFill>
          <a:latin typeface="Arial" charset="0"/>
        </a:defRPr>
      </a:lvl7pPr>
      <a:lvl8pPr marL="1371600" algn="l" fontAlgn="base" rtl="0">
        <a:spcBef>
          <a:spcPct val="0"/>
        </a:spcBef>
        <a:spcAft>
          <a:spcPct val="0"/>
        </a:spcAft>
        <a:defRPr sz="3200">
          <a:solidFill>
            <a:srgbClr val="000000"/>
          </a:solidFill>
          <a:latin typeface="Arial" charset="0"/>
        </a:defRPr>
      </a:lvl8pPr>
      <a:lvl9pPr marL="1828800" algn="l" fontAlgn="base" rtl="0">
        <a:spcBef>
          <a:spcPct val="0"/>
        </a:spcBef>
        <a:spcAft>
          <a:spcPct val="0"/>
        </a:spcAft>
        <a:defRPr sz="3200">
          <a:solidFill>
            <a:srgbClr val="000000"/>
          </a:solidFill>
          <a:latin typeface="Arial" charset="0"/>
        </a:defRPr>
      </a:lvl9pPr>
    </p:titleStyle>
    <p:bodyStyle>
      <a:lvl1pPr marL="228600" indent="-228600" algn="l" fontAlgn="base" rtl="0" eaLnBrk="0" hangingPunct="0">
        <a:spcBef>
          <a:spcPct val="20000"/>
        </a:spcBef>
        <a:spcAft>
          <a:spcPct val="0"/>
        </a:spcAft>
        <a:buClr>
          <a:srgbClr val="4E919C"/>
        </a:buClr>
        <a:buSzTx/>
        <a:buFont typeface="Wingdings" pitchFamily="2" charset="2"/>
        <a:buChar char="§"/>
        <a:defRPr sz="2400">
          <a:solidFill>
            <a:srgbClr val="000000"/>
          </a:solidFill>
          <a:latin typeface="+mn-lt"/>
          <a:ea typeface="+mn-ea"/>
          <a:cs typeface="+mn-cs"/>
        </a:defRPr>
      </a:lvl1pPr>
      <a:lvl2pPr marL="571500" indent="-228600" algn="l" fontAlgn="base" rtl="0" eaLnBrk="0" hangingPunct="0">
        <a:spcBef>
          <a:spcPct val="20000"/>
        </a:spcBef>
        <a:spcAft>
          <a:spcPct val="0"/>
        </a:spcAft>
        <a:buChar char="–"/>
        <a:defRPr sz="2000">
          <a:solidFill>
            <a:schemeClr val="tx1"/>
          </a:solidFill>
          <a:latin typeface="+mn-lt"/>
        </a:defRPr>
      </a:lvl2pPr>
      <a:lvl3pPr marL="914400" indent="-228600" algn="l" fontAlgn="base" rtl="0" eaLnBrk="0" hangingPunct="0">
        <a:spcBef>
          <a:spcPct val="20000"/>
        </a:spcBef>
        <a:spcAft>
          <a:spcPct val="0"/>
        </a:spcAft>
        <a:buChar char="•"/>
        <a:defRPr>
          <a:solidFill>
            <a:schemeClr val="tx1"/>
          </a:solidFill>
          <a:latin typeface="+mn-lt"/>
        </a:defRPr>
      </a:lvl3pPr>
      <a:lvl4pPr marL="1257300" indent="-228600" algn="l" fontAlgn="base" rtl="0" eaLnBrk="0" hangingPunct="0">
        <a:spcBef>
          <a:spcPct val="20000"/>
        </a:spcBef>
        <a:spcAft>
          <a:spcPct val="0"/>
        </a:spcAft>
        <a:buChar char="–"/>
        <a:defRPr>
          <a:solidFill>
            <a:schemeClr val="tx1"/>
          </a:solidFill>
          <a:latin typeface="+mn-lt"/>
        </a:defRPr>
      </a:lvl4pPr>
      <a:lvl5pPr marL="1600200" indent="-228600" algn="l" fontAlgn="base" rtl="0" eaLnBrk="0" hangingPunct="0">
        <a:spcBef>
          <a:spcPct val="20000"/>
        </a:spcBef>
        <a:spcAft>
          <a:spcPct val="0"/>
        </a:spcAft>
        <a:buChar char="•"/>
        <a:defRPr>
          <a:solidFill>
            <a:schemeClr val="tx1"/>
          </a:solidFill>
          <a:latin typeface="+mn-lt"/>
        </a:defRPr>
      </a:lvl5pPr>
      <a:lvl6pPr marL="2057400" indent="-228600" algn="l" fontAlgn="base" rtl="0">
        <a:spcBef>
          <a:spcPct val="20000"/>
        </a:spcBef>
        <a:spcAft>
          <a:spcPct val="0"/>
        </a:spcAft>
        <a:buChar char="•"/>
        <a:defRPr sz="2000">
          <a:solidFill>
            <a:schemeClr val="tx1"/>
          </a:solidFill>
          <a:latin typeface="+mn-lt"/>
        </a:defRPr>
      </a:lvl6pPr>
      <a:lvl7pPr marL="2514600" indent="-228600" algn="l" fontAlgn="base" rtl="0">
        <a:spcBef>
          <a:spcPct val="20000"/>
        </a:spcBef>
        <a:spcAft>
          <a:spcPct val="0"/>
        </a:spcAft>
        <a:buChar char="•"/>
        <a:defRPr sz="2000">
          <a:solidFill>
            <a:schemeClr val="tx1"/>
          </a:solidFill>
          <a:latin typeface="+mn-lt"/>
        </a:defRPr>
      </a:lvl7pPr>
      <a:lvl8pPr marL="2971800" indent="-228600" algn="l" fontAlgn="base" rtl="0">
        <a:spcBef>
          <a:spcPct val="20000"/>
        </a:spcBef>
        <a:spcAft>
          <a:spcPct val="0"/>
        </a:spcAft>
        <a:buChar char="•"/>
        <a:defRPr sz="2000">
          <a:solidFill>
            <a:schemeClr val="tx1"/>
          </a:solidFill>
          <a:latin typeface="+mn-lt"/>
        </a:defRPr>
      </a:lvl8pPr>
      <a:lvl9pPr marL="3429000" indent="-228600" algn="l" fontAlgn="base" rtl="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9.xml" /><Relationship Id="rId2" Type="http://schemas.openxmlformats.org/officeDocument/2006/relationships/notesSlide" Target="../notesSlides/notesSlide5.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6.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7.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8.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9.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9.xml" /><Relationship Id="rId2" Type="http://schemas.openxmlformats.org/officeDocument/2006/relationships/notesSlide" Target="../notesSlides/notesSlide10.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9.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4.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5.xml" /><Relationship Id="rId3" Type="http://schemas.openxmlformats.org/officeDocument/2006/relationships/hyperlink" Target="https://www.hhs.gov/hipaa/for-professionals/covered-entities/sample-business-associate-agreement-provisions/index.html" TargetMode="Ex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6.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7.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9.xml" /><Relationship Id="rId2" Type="http://schemas.openxmlformats.org/officeDocument/2006/relationships/notesSlide" Target="../notesSlides/notesSlide18.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9.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0.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1.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3.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4.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5.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0" name="Rectangle 29"/>
          <p:cNvSpPr/>
          <p:nvPr/>
        </p:nvSpPr>
        <p:spPr>
          <a:xfrm>
            <a:off x="0" y="2778125"/>
            <a:ext cx="9144000" cy="3489325"/>
          </a:xfrm>
          <a:prstGeom prst="rect"/>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US" u="none">
              <a:latin typeface="Arial" charset="0"/>
              <a:ea typeface="ヒラギノ角ゴ Pro W3" pitchFamily="52" charset="-128"/>
            </a:endParaRPr>
          </a:p>
        </p:txBody>
      </p:sp>
      <p:sp>
        <p:nvSpPr>
          <p:cNvPr id="7171" name="Rectangle 1028"/>
          <p:cNvSpPr>
            <a:spLocks noGrp="1" noChangeArrowheads="1"/>
          </p:cNvSpPr>
          <p:nvPr>
            <p:ph type="ctrTitle"/>
          </p:nvPr>
        </p:nvSpPr>
        <p:spPr>
          <a:xfrm>
            <a:off x="838200" y="2803584"/>
            <a:ext cx="7969250" cy="2073216"/>
          </a:xfrm>
        </p:spPr>
        <p:txBody>
          <a:bodyPr/>
          <a:lstStyle/>
          <a:p>
            <a:pPr lvl="0" algn="ctr">
              <a:spcAft>
                <a:spcPts val="1200"/>
              </a:spcAft>
              <a:defRPr/>
            </a:pPr>
            <a:r>
              <a:rPr lang="en-US" b="1" dirty="1" smtClean="0">
                <a:latin typeface="Arial" pitchFamily="34" charset="0"/>
              </a:rPr>
              <a:t>The HIPAA Privacy Rule:  The Basics</a:t>
            </a:r>
            <a:br>
              <a:rPr lang="en-US" b="1" dirty="1" smtClean="0">
                <a:latin typeface="Arial" pitchFamily="34" charset="0"/>
              </a:rPr>
            </a:br>
            <a:endParaRPr lang="en-US" b="1" smtClean="0"/>
          </a:p>
        </p:txBody>
      </p:sp>
      <p:sp>
        <p:nvSpPr>
          <p:cNvPr id="6148" name="Rectangle 1029"/>
          <p:cNvSpPr>
            <a:spLocks noGrp="1" noChangeArrowheads="1"/>
          </p:cNvSpPr>
          <p:nvPr>
            <p:ph type="subTitle" idx="1"/>
          </p:nvPr>
        </p:nvSpPr>
        <p:spPr>
          <a:xfrm>
            <a:off x="838200" y="4339988"/>
            <a:ext cx="8039100" cy="1802020"/>
          </a:xfrm>
        </p:spPr>
        <p:txBody>
          <a:bodyPr/>
          <a:lstStyle/>
          <a:p>
            <a:pPr>
              <a:buNone/>
            </a:pPr>
            <a:endParaRPr lang="en-US" smtClean="0"/>
          </a:p>
          <a:p>
            <a:pPr>
              <a:buNone/>
            </a:pPr>
            <a:endParaRPr lang="en-US" sz="2000" smtClean="0"/>
          </a:p>
          <a:p>
            <a:pPr>
              <a:buNone/>
            </a:pPr>
            <a:r>
              <a:rPr lang="en-US" sz="2000" dirty="1" smtClean="0"/>
              <a:t>Jennifer Gimler Brady, Esquire</a:t>
            </a:r>
          </a:p>
          <a:p>
            <a:pPr>
              <a:buNone/>
            </a:pPr>
            <a:r>
              <a:rPr lang="en-US" sz="2000" dirty="1" smtClean="0"/>
              <a:t>November 8, 2018</a:t>
            </a:r>
          </a:p>
        </p:txBody>
      </p:sp>
      <p:grpSp>
        <p:nvGrpSpPr>
          <p:cNvPr id="2" name="Group 28"/>
          <p:cNvGrpSpPr/>
          <p:nvPr/>
        </p:nvGrpSpPr>
        <p:grpSpPr>
          <a:xfrm>
            <a:off x="0" y="6407150"/>
            <a:ext cx="9144000" cy="450850"/>
            <a:chOff x="1" y="6283390"/>
            <a:chExt cx="9143999" cy="450377"/>
          </a:xfrm>
        </p:grpSpPr>
        <p:sp>
          <p:nvSpPr>
            <p:cNvPr id="6150" name="Rectangle 3"/>
            <p:cNvSpPr>
              <a:spLocks noChangeAspect="1"/>
            </p:cNvSpPr>
            <p:nvPr/>
          </p:nvSpPr>
          <p:spPr>
            <a:xfrm>
              <a:off x="1" y="6283390"/>
              <a:ext cx="532263" cy="450377"/>
            </a:xfrm>
            <a:prstGeom prst="rect"/>
            <a:solidFill>
              <a:srgbClr val="4E919C"/>
            </a:solidFill>
            <a:ln w="9525" algn="ctr">
              <a:noFill/>
              <a:round/>
            </a:ln>
          </p:spPr>
          <p:txBody>
            <a:bodyPr/>
            <a:lstStyle/>
            <a:p>
              <a:pPr eaLnBrk="0" hangingPunct="0"/>
              <a:endParaRPr lang="en-US" u="none"/>
            </a:p>
          </p:txBody>
        </p:sp>
        <p:sp>
          <p:nvSpPr>
            <p:cNvPr id="6151" name="Rectangle 4"/>
            <p:cNvSpPr>
              <a:spLocks noChangeAspect="1"/>
            </p:cNvSpPr>
            <p:nvPr/>
          </p:nvSpPr>
          <p:spPr>
            <a:xfrm>
              <a:off x="1148233" y="6283390"/>
              <a:ext cx="532263" cy="450377"/>
            </a:xfrm>
            <a:prstGeom prst="rect"/>
            <a:solidFill>
              <a:srgbClr val="4E919C"/>
            </a:solidFill>
            <a:ln w="9525" algn="ctr">
              <a:noFill/>
              <a:round/>
            </a:ln>
          </p:spPr>
          <p:txBody>
            <a:bodyPr/>
            <a:lstStyle/>
            <a:p>
              <a:pPr eaLnBrk="0" hangingPunct="0"/>
              <a:endParaRPr lang="en-US" u="none"/>
            </a:p>
          </p:txBody>
        </p:sp>
        <p:sp>
          <p:nvSpPr>
            <p:cNvPr id="6152" name="Rectangle 5"/>
            <p:cNvSpPr>
              <a:spLocks noChangeAspect="1"/>
            </p:cNvSpPr>
            <p:nvPr/>
          </p:nvSpPr>
          <p:spPr>
            <a:xfrm>
              <a:off x="574117" y="6283390"/>
              <a:ext cx="532263" cy="450377"/>
            </a:xfrm>
            <a:prstGeom prst="rect"/>
            <a:solidFill>
              <a:srgbClr val="971031"/>
            </a:solidFill>
            <a:ln w="9525" algn="ctr">
              <a:noFill/>
              <a:round/>
            </a:ln>
          </p:spPr>
          <p:txBody>
            <a:bodyPr/>
            <a:lstStyle/>
            <a:p>
              <a:pPr eaLnBrk="0" hangingPunct="0"/>
              <a:endParaRPr lang="en-US" u="none"/>
            </a:p>
          </p:txBody>
        </p:sp>
        <p:sp>
          <p:nvSpPr>
            <p:cNvPr id="6153" name="Rectangle 6"/>
            <p:cNvSpPr>
              <a:spLocks noChangeAspect="1"/>
            </p:cNvSpPr>
            <p:nvPr/>
          </p:nvSpPr>
          <p:spPr>
            <a:xfrm>
              <a:off x="1722349" y="6283390"/>
              <a:ext cx="532263" cy="450377"/>
            </a:xfrm>
            <a:prstGeom prst="rect"/>
            <a:solidFill>
              <a:srgbClr val="4E919C"/>
            </a:solidFill>
            <a:ln w="9525" algn="ctr">
              <a:noFill/>
              <a:round/>
            </a:ln>
          </p:spPr>
          <p:txBody>
            <a:bodyPr/>
            <a:lstStyle/>
            <a:p>
              <a:pPr eaLnBrk="0" hangingPunct="0"/>
              <a:endParaRPr lang="en-US" u="none"/>
            </a:p>
          </p:txBody>
        </p:sp>
        <p:sp>
          <p:nvSpPr>
            <p:cNvPr id="6154" name="Rectangle 15"/>
            <p:cNvSpPr>
              <a:spLocks noChangeAspect="1"/>
            </p:cNvSpPr>
            <p:nvPr/>
          </p:nvSpPr>
          <p:spPr>
            <a:xfrm>
              <a:off x="2296465" y="6283390"/>
              <a:ext cx="532263" cy="450377"/>
            </a:xfrm>
            <a:prstGeom prst="rect"/>
            <a:solidFill>
              <a:srgbClr val="4E919C"/>
            </a:solidFill>
            <a:ln w="9525" algn="ctr">
              <a:noFill/>
              <a:round/>
            </a:ln>
          </p:spPr>
          <p:txBody>
            <a:bodyPr/>
            <a:lstStyle/>
            <a:p>
              <a:pPr eaLnBrk="0" hangingPunct="0"/>
              <a:endParaRPr lang="en-US" u="none"/>
            </a:p>
          </p:txBody>
        </p:sp>
        <p:sp>
          <p:nvSpPr>
            <p:cNvPr id="6155" name="Rectangle 16"/>
            <p:cNvSpPr>
              <a:spLocks noChangeAspect="1"/>
            </p:cNvSpPr>
            <p:nvPr/>
          </p:nvSpPr>
          <p:spPr>
            <a:xfrm>
              <a:off x="3444697" y="6283390"/>
              <a:ext cx="532263" cy="450377"/>
            </a:xfrm>
            <a:prstGeom prst="rect"/>
            <a:solidFill>
              <a:srgbClr val="4E919C"/>
            </a:solidFill>
            <a:ln w="9525" algn="ctr">
              <a:noFill/>
              <a:round/>
            </a:ln>
          </p:spPr>
          <p:txBody>
            <a:bodyPr/>
            <a:lstStyle/>
            <a:p>
              <a:pPr eaLnBrk="0" hangingPunct="0"/>
              <a:endParaRPr lang="en-US" u="none"/>
            </a:p>
          </p:txBody>
        </p:sp>
        <p:sp>
          <p:nvSpPr>
            <p:cNvPr id="6156" name="Rectangle 17"/>
            <p:cNvSpPr>
              <a:spLocks noChangeAspect="1"/>
            </p:cNvSpPr>
            <p:nvPr/>
          </p:nvSpPr>
          <p:spPr>
            <a:xfrm>
              <a:off x="2870581" y="6283390"/>
              <a:ext cx="532263" cy="450377"/>
            </a:xfrm>
            <a:prstGeom prst="rect"/>
            <a:solidFill>
              <a:srgbClr val="971031"/>
            </a:solidFill>
            <a:ln w="9525" algn="ctr">
              <a:noFill/>
              <a:round/>
            </a:ln>
          </p:spPr>
          <p:txBody>
            <a:bodyPr/>
            <a:lstStyle/>
            <a:p>
              <a:pPr eaLnBrk="0" hangingPunct="0"/>
              <a:endParaRPr lang="en-US" u="none"/>
            </a:p>
          </p:txBody>
        </p:sp>
        <p:sp>
          <p:nvSpPr>
            <p:cNvPr id="6157" name="Rectangle 18"/>
            <p:cNvSpPr>
              <a:spLocks noChangeAspect="1"/>
            </p:cNvSpPr>
            <p:nvPr/>
          </p:nvSpPr>
          <p:spPr>
            <a:xfrm>
              <a:off x="4018813" y="6283390"/>
              <a:ext cx="532263" cy="450377"/>
            </a:xfrm>
            <a:prstGeom prst="rect"/>
            <a:solidFill>
              <a:srgbClr val="4E919C"/>
            </a:solidFill>
            <a:ln w="9525" algn="ctr">
              <a:noFill/>
              <a:round/>
            </a:ln>
          </p:spPr>
          <p:txBody>
            <a:bodyPr/>
            <a:lstStyle/>
            <a:p>
              <a:pPr eaLnBrk="0" hangingPunct="0"/>
              <a:endParaRPr lang="en-US" u="none"/>
            </a:p>
          </p:txBody>
        </p:sp>
        <p:sp>
          <p:nvSpPr>
            <p:cNvPr id="6158" name="Rectangle 20"/>
            <p:cNvSpPr>
              <a:spLocks noChangeAspect="1"/>
            </p:cNvSpPr>
            <p:nvPr/>
          </p:nvSpPr>
          <p:spPr>
            <a:xfrm>
              <a:off x="4592929" y="6283390"/>
              <a:ext cx="532263" cy="450377"/>
            </a:xfrm>
            <a:prstGeom prst="rect"/>
            <a:solidFill>
              <a:srgbClr val="4E919C"/>
            </a:solidFill>
            <a:ln w="9525" algn="ctr">
              <a:noFill/>
              <a:round/>
            </a:ln>
          </p:spPr>
          <p:txBody>
            <a:bodyPr/>
            <a:lstStyle/>
            <a:p>
              <a:pPr eaLnBrk="0" hangingPunct="0"/>
              <a:endParaRPr lang="en-US" u="none"/>
            </a:p>
          </p:txBody>
        </p:sp>
        <p:sp>
          <p:nvSpPr>
            <p:cNvPr id="6159" name="Rectangle 21"/>
            <p:cNvSpPr>
              <a:spLocks noChangeAspect="1"/>
            </p:cNvSpPr>
            <p:nvPr/>
          </p:nvSpPr>
          <p:spPr>
            <a:xfrm>
              <a:off x="5741161" y="6283390"/>
              <a:ext cx="532263" cy="450377"/>
            </a:xfrm>
            <a:prstGeom prst="rect"/>
            <a:solidFill>
              <a:srgbClr val="4E919C"/>
            </a:solidFill>
            <a:ln w="9525" algn="ctr">
              <a:noFill/>
              <a:round/>
            </a:ln>
          </p:spPr>
          <p:txBody>
            <a:bodyPr/>
            <a:lstStyle/>
            <a:p>
              <a:pPr eaLnBrk="0" hangingPunct="0"/>
              <a:endParaRPr lang="en-US" u="none"/>
            </a:p>
          </p:txBody>
        </p:sp>
        <p:sp>
          <p:nvSpPr>
            <p:cNvPr id="6160" name="Rectangle 22"/>
            <p:cNvSpPr>
              <a:spLocks noChangeAspect="1"/>
            </p:cNvSpPr>
            <p:nvPr/>
          </p:nvSpPr>
          <p:spPr>
            <a:xfrm>
              <a:off x="5167045" y="6283390"/>
              <a:ext cx="532263" cy="450377"/>
            </a:xfrm>
            <a:prstGeom prst="rect"/>
            <a:solidFill>
              <a:srgbClr val="971031"/>
            </a:solidFill>
            <a:ln w="9525" algn="ctr">
              <a:noFill/>
              <a:round/>
            </a:ln>
          </p:spPr>
          <p:txBody>
            <a:bodyPr/>
            <a:lstStyle/>
            <a:p>
              <a:pPr eaLnBrk="0" hangingPunct="0"/>
              <a:endParaRPr lang="en-US" u="none"/>
            </a:p>
          </p:txBody>
        </p:sp>
        <p:sp>
          <p:nvSpPr>
            <p:cNvPr id="6161" name="Rectangle 23"/>
            <p:cNvSpPr>
              <a:spLocks noChangeAspect="1"/>
            </p:cNvSpPr>
            <p:nvPr/>
          </p:nvSpPr>
          <p:spPr>
            <a:xfrm>
              <a:off x="6315277" y="6283390"/>
              <a:ext cx="532263" cy="450377"/>
            </a:xfrm>
            <a:prstGeom prst="rect"/>
            <a:solidFill>
              <a:srgbClr val="4E919C"/>
            </a:solidFill>
            <a:ln w="9525" algn="ctr">
              <a:noFill/>
              <a:round/>
            </a:ln>
          </p:spPr>
          <p:txBody>
            <a:bodyPr/>
            <a:lstStyle/>
            <a:p>
              <a:pPr eaLnBrk="0" hangingPunct="0"/>
              <a:endParaRPr lang="en-US" u="none"/>
            </a:p>
          </p:txBody>
        </p:sp>
        <p:sp>
          <p:nvSpPr>
            <p:cNvPr id="6162" name="Rectangle 24"/>
            <p:cNvSpPr>
              <a:spLocks noChangeAspect="1"/>
            </p:cNvSpPr>
            <p:nvPr/>
          </p:nvSpPr>
          <p:spPr>
            <a:xfrm>
              <a:off x="6889393" y="6283390"/>
              <a:ext cx="532263" cy="450377"/>
            </a:xfrm>
            <a:prstGeom prst="rect"/>
            <a:solidFill>
              <a:srgbClr val="4E919C"/>
            </a:solidFill>
            <a:ln w="9525" algn="ctr">
              <a:noFill/>
              <a:round/>
            </a:ln>
          </p:spPr>
          <p:txBody>
            <a:bodyPr/>
            <a:lstStyle/>
            <a:p>
              <a:pPr eaLnBrk="0" hangingPunct="0"/>
              <a:endParaRPr lang="en-US" u="none"/>
            </a:p>
          </p:txBody>
        </p:sp>
        <p:sp>
          <p:nvSpPr>
            <p:cNvPr id="6163" name="Rectangle 25"/>
            <p:cNvSpPr>
              <a:spLocks noChangeAspect="1"/>
            </p:cNvSpPr>
            <p:nvPr/>
          </p:nvSpPr>
          <p:spPr>
            <a:xfrm>
              <a:off x="7463509" y="6283390"/>
              <a:ext cx="532263" cy="450377"/>
            </a:xfrm>
            <a:prstGeom prst="rect"/>
            <a:solidFill>
              <a:srgbClr val="971031"/>
            </a:solidFill>
            <a:ln w="9525" algn="ctr">
              <a:noFill/>
              <a:round/>
            </a:ln>
          </p:spPr>
          <p:txBody>
            <a:bodyPr/>
            <a:lstStyle/>
            <a:p>
              <a:pPr eaLnBrk="0" hangingPunct="0"/>
              <a:endParaRPr lang="en-US" u="none"/>
            </a:p>
          </p:txBody>
        </p:sp>
        <p:sp>
          <p:nvSpPr>
            <p:cNvPr id="6164" name="Rectangle 26"/>
            <p:cNvSpPr>
              <a:spLocks noChangeAspect="1"/>
            </p:cNvSpPr>
            <p:nvPr/>
          </p:nvSpPr>
          <p:spPr>
            <a:xfrm>
              <a:off x="8037625" y="6283390"/>
              <a:ext cx="532263" cy="450377"/>
            </a:xfrm>
            <a:prstGeom prst="rect"/>
            <a:solidFill>
              <a:srgbClr val="4E919C"/>
            </a:solidFill>
            <a:ln w="9525" algn="ctr">
              <a:noFill/>
              <a:round/>
            </a:ln>
          </p:spPr>
          <p:txBody>
            <a:bodyPr/>
            <a:lstStyle/>
            <a:p>
              <a:pPr eaLnBrk="0" hangingPunct="0"/>
              <a:endParaRPr lang="en-US" u="none"/>
            </a:p>
          </p:txBody>
        </p:sp>
        <p:sp>
          <p:nvSpPr>
            <p:cNvPr id="6165" name="Rectangle 27"/>
            <p:cNvSpPr>
              <a:spLocks noChangeAspect="1"/>
            </p:cNvSpPr>
            <p:nvPr/>
          </p:nvSpPr>
          <p:spPr>
            <a:xfrm>
              <a:off x="8611737" y="6283390"/>
              <a:ext cx="532263" cy="450377"/>
            </a:xfrm>
            <a:prstGeom prst="rect"/>
            <a:solidFill>
              <a:srgbClr val="4E919C"/>
            </a:solidFill>
            <a:ln w="9525" algn="ctr">
              <a:noFill/>
              <a:round/>
            </a:ln>
          </p:spPr>
          <p:txBody>
            <a:bodyPr/>
            <a:lstStyle/>
            <a:p>
              <a:pPr eaLnBrk="0" hangingPunct="0"/>
              <a:endParaRPr lang="en-US" u="none"/>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HIPAA:  An Overview</a:t>
            </a:r>
          </a:p>
        </p:txBody>
      </p:sp>
      <p:sp>
        <p:nvSpPr>
          <p:cNvPr id="3" name="Content Placeholder 2"/>
          <p:cNvSpPr>
            <a:spLocks noGrp="1"/>
          </p:cNvSpPr>
          <p:nvPr>
            <p:ph idx="1"/>
          </p:nvPr>
        </p:nvSpPr>
        <p:spPr/>
        <p:txBody>
          <a:bodyPr/>
          <a:lstStyle/>
          <a:p>
            <a:pPr>
              <a:spcBef>
                <a:spcPct val="0"/>
              </a:spcBef>
              <a:spcAft>
                <a:spcPts val="1800"/>
              </a:spcAft>
            </a:pPr>
            <a:r>
              <a:rPr lang="en-US" dirty="1" smtClean="0"/>
              <a:t>Under the Privacy Rule, individuals are entitled to:</a:t>
            </a:r>
          </a:p>
          <a:p>
            <a:pPr lvl="1">
              <a:spcBef>
                <a:spcPct val="0"/>
              </a:spcBef>
              <a:spcAft>
                <a:spcPts val="1800"/>
              </a:spcAft>
            </a:pPr>
            <a:r>
              <a:rPr lang="en-US" dirty="1" smtClean="0"/>
              <a:t>notice of privacy practices and breaches</a:t>
            </a:r>
          </a:p>
          <a:p>
            <a:pPr lvl="1">
              <a:spcBef>
                <a:spcPct val="0"/>
              </a:spcBef>
              <a:spcAft>
                <a:spcPts val="1800"/>
              </a:spcAft>
            </a:pPr>
            <a:r>
              <a:rPr lang="en-US" dirty="1" smtClean="0"/>
              <a:t>know how PHI will be used</a:t>
            </a:r>
          </a:p>
          <a:p>
            <a:pPr lvl="1">
              <a:spcBef>
                <a:spcPct val="0"/>
              </a:spcBef>
              <a:spcAft>
                <a:spcPts val="1800"/>
              </a:spcAft>
            </a:pPr>
            <a:r>
              <a:rPr lang="en-US" dirty="1" smtClean="0"/>
              <a:t>consent to and control disclosures of PHI</a:t>
            </a:r>
          </a:p>
          <a:p>
            <a:pPr lvl="1">
              <a:spcBef>
                <a:spcPct val="0"/>
              </a:spcBef>
              <a:spcAft>
                <a:spcPts val="1800"/>
              </a:spcAft>
            </a:pPr>
            <a:r>
              <a:rPr lang="en-US" dirty="1" smtClean="0"/>
              <a:t>access their own PHI (except psych notes)</a:t>
            </a:r>
          </a:p>
          <a:p>
            <a:pPr lvl="1">
              <a:spcBef>
                <a:spcPct val="0"/>
              </a:spcBef>
              <a:spcAft>
                <a:spcPts val="1800"/>
              </a:spcAft>
            </a:pPr>
            <a:r>
              <a:rPr lang="en-US" dirty="1" smtClean="0"/>
              <a:t>request an amendment</a:t>
            </a:r>
          </a:p>
          <a:p>
            <a:pPr lvl="1">
              <a:spcBef>
                <a:spcPct val="0"/>
              </a:spcBef>
              <a:spcAft>
                <a:spcPts val="1800"/>
              </a:spcAft>
            </a:pPr>
            <a:r>
              <a:rPr lang="en-US" dirty="1" smtClean="0"/>
              <a:t>receive an accounting of disclosures</a:t>
            </a:r>
          </a:p>
          <a:p>
            <a:pPr lvl="1">
              <a:spcBef>
                <a:spcPct val="0"/>
              </a:spcBef>
              <a:spcAft>
                <a:spcPts val="1800"/>
              </a:spcAft>
            </a:pPr>
            <a:r>
              <a:rPr lang="en-US" dirty="1" smtClean="0"/>
              <a:t>file complaints regarding use of their PHI</a:t>
            </a:r>
            <a:endParaRPr lang="en-US"/>
          </a:p>
        </p:txBody>
      </p:sp>
    </p:spTree>
    <p:extLst>
      <p:ext uri="{BB962C8B-B14F-4D97-AF65-F5344CB8AC3E}">
        <p14:creationId xmlns:p14="http://schemas.microsoft.com/office/powerpoint/2010/main" val="3340214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lgn="ctr"/>
            <a:r>
              <a:rPr lang="en-US" dirty="1" smtClean="0"/>
              <a:t>Notice of Privacy Practices (“NPP”)</a:t>
            </a:r>
            <a:br>
              <a:rPr lang="en-US" dirty="1" smtClean="0"/>
            </a:br>
            <a:endParaRPr lang="en-US" sz="3200" b="1">
              <a:effectLst/>
            </a:endParaRPr>
          </a:p>
        </p:txBody>
      </p:sp>
    </p:spTree>
    <p:extLst>
      <p:ext uri="{BB962C8B-B14F-4D97-AF65-F5344CB8AC3E}">
        <p14:creationId xmlns:p14="http://schemas.microsoft.com/office/powerpoint/2010/main" val="2707600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1" smtClean="0"/>
              <a:t>Notice of Privacy Practices (“NPP”)</a:t>
            </a:r>
            <a:endParaRPr lang="en-US" sz="2400"/>
          </a:p>
        </p:txBody>
      </p:sp>
      <p:sp>
        <p:nvSpPr>
          <p:cNvPr id="3" name="Content Placeholder 2"/>
          <p:cNvSpPr>
            <a:spLocks noGrp="1"/>
          </p:cNvSpPr>
          <p:nvPr>
            <p:ph idx="1"/>
          </p:nvPr>
        </p:nvSpPr>
        <p:spPr/>
        <p:txBody>
          <a:bodyPr/>
          <a:lstStyle/>
          <a:p>
            <a:pPr>
              <a:spcAft>
                <a:spcPts val="1800"/>
              </a:spcAft>
            </a:pPr>
            <a:r>
              <a:rPr lang="en-US" sz="2000" dirty="1" smtClean="0"/>
              <a:t>The Privacy Rule gives individuals the right to be informed of the privacy practices of health care providers and health plans, as well as their rights with respect to their PHI</a:t>
            </a:r>
          </a:p>
          <a:p>
            <a:pPr>
              <a:spcAft>
                <a:spcPts val="1800"/>
              </a:spcAft>
            </a:pPr>
            <a:r>
              <a:rPr lang="en-US" sz="2000" dirty="1" smtClean="0"/>
              <a:t>Covered entities are required to develop and distribute NPPs that provide a clear explanation of these practices and rights</a:t>
            </a:r>
          </a:p>
          <a:p>
            <a:pPr>
              <a:spcAft>
                <a:spcPts val="1800"/>
              </a:spcAft>
            </a:pPr>
            <a:r>
              <a:rPr lang="en-US" sz="2000" dirty="1" smtClean="0"/>
              <a:t>NPP must contain the following header:</a:t>
            </a:r>
          </a:p>
          <a:p>
            <a:pPr marL="514350" indent="0">
              <a:spcBef>
                <a:spcPct val="0"/>
              </a:spcBef>
              <a:spcAft>
                <a:spcPct val="0"/>
              </a:spcAft>
              <a:buNone/>
              <a:tabLst>
                <a:tab pos="7140575" algn="l"/>
              </a:tabLst>
            </a:pPr>
            <a:r>
              <a:rPr lang="en-US" sz="1600" dirty="1" smtClean="0"/>
              <a:t>“THIS NOTICE DESCRIBES HOW MEDICAL INFORMATION ABOUT </a:t>
            </a:r>
          </a:p>
          <a:p>
            <a:pPr marL="514350" indent="0">
              <a:spcBef>
                <a:spcPct val="0"/>
              </a:spcBef>
              <a:spcAft>
                <a:spcPct val="0"/>
              </a:spcAft>
              <a:buNone/>
              <a:tabLst>
                <a:tab pos="7140575" algn="l"/>
              </a:tabLst>
            </a:pPr>
            <a:r>
              <a:rPr lang="en-US" sz="1600" dirty="1" smtClean="0"/>
              <a:t>YOU MAY BE USED AND DISCLOSED AND HOW YOU CAN GET </a:t>
            </a:r>
          </a:p>
          <a:p>
            <a:pPr marL="514350" indent="0">
              <a:spcBef>
                <a:spcPct val="0"/>
              </a:spcBef>
              <a:spcAft>
                <a:spcPct val="0"/>
              </a:spcAft>
              <a:buNone/>
              <a:tabLst>
                <a:tab pos="7140575" algn="l"/>
              </a:tabLst>
            </a:pPr>
            <a:r>
              <a:rPr lang="en-US" sz="1600" dirty="1" smtClean="0"/>
              <a:t>ACCESS TO THIS INFORMATION.  PLEASE REVIEW IT CAREFULLY.”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1" smtClean="0"/>
              <a:t>Contents of NPP</a:t>
            </a:r>
            <a:endParaRPr lang="en-US" sz="2400"/>
          </a:p>
        </p:txBody>
      </p:sp>
      <p:sp>
        <p:nvSpPr>
          <p:cNvPr id="3" name="Content Placeholder 2"/>
          <p:cNvSpPr>
            <a:spLocks noGrp="1"/>
          </p:cNvSpPr>
          <p:nvPr>
            <p:ph idx="1"/>
          </p:nvPr>
        </p:nvSpPr>
        <p:spPr/>
        <p:txBody>
          <a:bodyPr/>
          <a:lstStyle/>
          <a:p>
            <a:pPr>
              <a:spcAft>
                <a:spcPts val="1800"/>
              </a:spcAft>
            </a:pPr>
            <a:r>
              <a:rPr lang="en-US" sz="2000" dirty="1" smtClean="0"/>
              <a:t>NPPs must describe in plain language:</a:t>
            </a:r>
          </a:p>
          <a:p>
            <a:pPr lvl="1">
              <a:spcBef>
                <a:spcPct val="0"/>
              </a:spcBef>
              <a:spcAft>
                <a:spcPts val="1200"/>
              </a:spcAft>
            </a:pPr>
            <a:r>
              <a:rPr lang="en-US" sz="1600" dirty="1" smtClean="0"/>
              <a:t>how the covered entity may use and disclose an individual’s PHI</a:t>
            </a:r>
          </a:p>
          <a:p>
            <a:pPr lvl="2">
              <a:spcBef>
                <a:spcPct val="0"/>
              </a:spcBef>
              <a:spcAft>
                <a:spcPts val="600"/>
              </a:spcAft>
            </a:pPr>
            <a:r>
              <a:rPr lang="en-US" sz="1600" dirty="1" smtClean="0"/>
              <a:t>for treatment</a:t>
            </a:r>
          </a:p>
          <a:p>
            <a:pPr lvl="2">
              <a:spcBef>
                <a:spcPct val="0"/>
              </a:spcBef>
              <a:spcAft>
                <a:spcPts val="600"/>
              </a:spcAft>
            </a:pPr>
            <a:r>
              <a:rPr lang="en-US" sz="1600" dirty="1"/>
              <a:t>f</a:t>
            </a:r>
            <a:r>
              <a:rPr lang="en-US" sz="1600" dirty="1" smtClean="0"/>
              <a:t>or healthcare operations	             With at least one example</a:t>
            </a:r>
          </a:p>
          <a:p>
            <a:pPr lvl="2">
              <a:spcBef>
                <a:spcPct val="0"/>
              </a:spcBef>
              <a:spcAft>
                <a:spcPts val="600"/>
              </a:spcAft>
            </a:pPr>
            <a:r>
              <a:rPr lang="en-US" sz="1600" dirty="1" smtClean="0"/>
              <a:t>to bill for services</a:t>
            </a:r>
          </a:p>
          <a:p>
            <a:pPr lvl="2">
              <a:spcBef>
                <a:spcPct val="0"/>
              </a:spcBef>
              <a:spcAft>
                <a:spcPts val="600"/>
              </a:spcAft>
            </a:pPr>
            <a:r>
              <a:rPr lang="en-US" sz="1600" dirty="1" smtClean="0"/>
              <a:t>to assist with public health and safety issues</a:t>
            </a:r>
          </a:p>
          <a:p>
            <a:pPr lvl="2">
              <a:spcBef>
                <a:spcPct val="0"/>
              </a:spcBef>
              <a:spcAft>
                <a:spcPts val="600"/>
              </a:spcAft>
            </a:pPr>
            <a:r>
              <a:rPr lang="en-US" sz="1600" dirty="1" smtClean="0"/>
              <a:t>for research purposes</a:t>
            </a:r>
          </a:p>
          <a:p>
            <a:pPr lvl="2">
              <a:spcBef>
                <a:spcPct val="0"/>
              </a:spcBef>
              <a:spcAft>
                <a:spcPts val="600"/>
              </a:spcAft>
            </a:pPr>
            <a:r>
              <a:rPr lang="en-US" sz="1600" dirty="1" smtClean="0"/>
              <a:t>to comply with the law</a:t>
            </a:r>
          </a:p>
          <a:p>
            <a:pPr lvl="2">
              <a:spcBef>
                <a:spcPct val="0"/>
              </a:spcBef>
              <a:spcAft>
                <a:spcPts val="600"/>
              </a:spcAft>
            </a:pPr>
            <a:r>
              <a:rPr lang="en-US" sz="1600" dirty="1" smtClean="0"/>
              <a:t>to respond to organ and tissue donation requests</a:t>
            </a:r>
          </a:p>
          <a:p>
            <a:pPr lvl="2">
              <a:spcBef>
                <a:spcPct val="0"/>
              </a:spcBef>
              <a:spcAft>
                <a:spcPts val="600"/>
              </a:spcAft>
            </a:pPr>
            <a:r>
              <a:rPr lang="en-US" sz="1600" dirty="1" smtClean="0"/>
              <a:t>to work with a medical examiner or funeral director</a:t>
            </a:r>
          </a:p>
          <a:p>
            <a:pPr lvl="2">
              <a:spcBef>
                <a:spcPct val="0"/>
              </a:spcBef>
              <a:spcAft>
                <a:spcPts val="600"/>
              </a:spcAft>
            </a:pPr>
            <a:r>
              <a:rPr lang="en-US" sz="1600" dirty="1" smtClean="0"/>
              <a:t>to respond to workers’ compensation, law enforcement and other government requests</a:t>
            </a:r>
          </a:p>
          <a:p>
            <a:pPr lvl="2">
              <a:spcBef>
                <a:spcPct val="0"/>
              </a:spcBef>
              <a:spcAft>
                <a:spcPts val="600"/>
              </a:spcAft>
            </a:pPr>
            <a:r>
              <a:rPr lang="en-US" sz="1600" dirty="1" smtClean="0"/>
              <a:t>to respond to lawsuits and legal actions</a:t>
            </a:r>
          </a:p>
        </p:txBody>
      </p:sp>
      <p:sp>
        <p:nvSpPr>
          <p:cNvPr id="4" name="Chevron 3"/>
          <p:cNvSpPr/>
          <p:nvPr/>
        </p:nvSpPr>
        <p:spPr>
          <a:xfrm>
            <a:off x="3581400" y="2133600"/>
            <a:ext cx="838200" cy="762000"/>
          </a:xfrm>
          <a:prstGeom prst="chevr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Tx/>
              <a:buNone/>
            </a:pPr>
            <a:endParaRPr kumimoji="0" lang="en-US" sz="2400" b="0" i="0" u="none" strike="noStrike" cap="none" normalizeH="0" baseline="0" smtClean="0">
              <a:ln>
                <a:noFill/>
              </a:ln>
              <a:solidFill>
                <a:schemeClr val="tx1"/>
              </a:solidFill>
              <a:effectLst/>
              <a:latin typeface="Arial" charset="0"/>
              <a:ea typeface="ヒラギノ角ゴ Pro W3" pitchFamily="52" charset="-128"/>
            </a:endParaRPr>
          </a:p>
        </p:txBody>
      </p:sp>
    </p:spTree>
    <p:extLst>
      <p:ext uri="{BB962C8B-B14F-4D97-AF65-F5344CB8AC3E}">
        <p14:creationId xmlns:p14="http://schemas.microsoft.com/office/powerpoint/2010/main" val="1703532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1" smtClean="0"/>
              <a:t>Contents of NPP</a:t>
            </a:r>
            <a:endParaRPr lang="en-US" sz="2400"/>
          </a:p>
        </p:txBody>
      </p:sp>
      <p:sp>
        <p:nvSpPr>
          <p:cNvPr id="3" name="Content Placeholder 2"/>
          <p:cNvSpPr>
            <a:spLocks noGrp="1"/>
          </p:cNvSpPr>
          <p:nvPr>
            <p:ph idx="1"/>
          </p:nvPr>
        </p:nvSpPr>
        <p:spPr/>
        <p:txBody>
          <a:bodyPr/>
          <a:lstStyle/>
          <a:p>
            <a:pPr>
              <a:spcAft>
                <a:spcPts val="1800"/>
              </a:spcAft>
            </a:pPr>
            <a:r>
              <a:rPr lang="en-US" sz="2000" dirty="1" smtClean="0"/>
              <a:t>NPPs must describe in plain language (cont’d):</a:t>
            </a:r>
          </a:p>
          <a:p>
            <a:pPr lvl="1">
              <a:spcBef>
                <a:spcPct val="0"/>
              </a:spcBef>
              <a:spcAft>
                <a:spcPts val="1200"/>
              </a:spcAft>
            </a:pPr>
            <a:r>
              <a:rPr lang="en-US" sz="1400" dirty="1"/>
              <a:t>the individual’s rights with respect to PHI, how to exercise these rights and how to complain</a:t>
            </a:r>
          </a:p>
          <a:p>
            <a:pPr lvl="2">
              <a:spcBef>
                <a:spcPct val="0"/>
              </a:spcBef>
              <a:spcAft>
                <a:spcPts val="600"/>
              </a:spcAft>
            </a:pPr>
            <a:r>
              <a:rPr lang="en-US" sz="1400" dirty="1" smtClean="0"/>
              <a:t>access to individual’s own PHI (inspect and copy)</a:t>
            </a:r>
          </a:p>
          <a:p>
            <a:pPr lvl="2">
              <a:spcBef>
                <a:spcPct val="0"/>
              </a:spcBef>
              <a:spcAft>
                <a:spcPts val="600"/>
              </a:spcAft>
            </a:pPr>
            <a:r>
              <a:rPr lang="en-US" sz="1400" dirty="1" smtClean="0"/>
              <a:t>amendments to PHI</a:t>
            </a:r>
          </a:p>
          <a:p>
            <a:pPr lvl="2">
              <a:spcBef>
                <a:spcPct val="0"/>
              </a:spcBef>
              <a:spcAft>
                <a:spcPts val="600"/>
              </a:spcAft>
            </a:pPr>
            <a:r>
              <a:rPr lang="en-US" sz="1400" dirty="1" smtClean="0"/>
              <a:t>accounting of disclosures of PHI</a:t>
            </a:r>
          </a:p>
          <a:p>
            <a:pPr lvl="2">
              <a:spcBef>
                <a:spcPct val="0"/>
              </a:spcBef>
              <a:spcAft>
                <a:spcPts val="600"/>
              </a:spcAft>
            </a:pPr>
            <a:r>
              <a:rPr lang="en-US" sz="1400" dirty="1" smtClean="0"/>
              <a:t>restrictions on use and disclosure of PHI</a:t>
            </a:r>
          </a:p>
          <a:p>
            <a:pPr lvl="2">
              <a:spcBef>
                <a:spcPct val="0"/>
              </a:spcBef>
              <a:spcAft>
                <a:spcPts val="600"/>
              </a:spcAft>
            </a:pPr>
            <a:r>
              <a:rPr lang="en-US" sz="1400" dirty="1" smtClean="0"/>
              <a:t>restrictions on disclosures to health plans</a:t>
            </a:r>
          </a:p>
          <a:p>
            <a:pPr lvl="2">
              <a:spcBef>
                <a:spcPct val="0"/>
              </a:spcBef>
              <a:spcAft>
                <a:spcPts val="600"/>
              </a:spcAft>
            </a:pPr>
            <a:r>
              <a:rPr lang="en-US" sz="1400" dirty="1" smtClean="0"/>
              <a:t>confidential communications (to contact in a specific manner)</a:t>
            </a:r>
          </a:p>
          <a:p>
            <a:pPr lvl="2">
              <a:spcBef>
                <a:spcPct val="0"/>
              </a:spcBef>
              <a:spcAft>
                <a:spcPts val="600"/>
              </a:spcAft>
            </a:pPr>
            <a:r>
              <a:rPr lang="en-US" sz="1400" dirty="1" smtClean="0"/>
              <a:t>breach notification</a:t>
            </a:r>
          </a:p>
          <a:p>
            <a:pPr lvl="2">
              <a:spcBef>
                <a:spcPct val="0"/>
              </a:spcBef>
              <a:spcAft>
                <a:spcPts val="1200"/>
              </a:spcAft>
            </a:pPr>
            <a:r>
              <a:rPr lang="en-US" sz="1400" dirty="1" smtClean="0"/>
              <a:t>paper copy of notice</a:t>
            </a:r>
          </a:p>
          <a:p>
            <a:pPr lvl="1">
              <a:spcBef>
                <a:spcPct val="0"/>
              </a:spcBef>
              <a:spcAft>
                <a:spcPts val="1200"/>
              </a:spcAft>
            </a:pPr>
            <a:r>
              <a:rPr lang="en-US" sz="1400" dirty="1" smtClean="0"/>
              <a:t>The covered entity’s legal duties with respect to the information, including the obligation to maintain the privacy of PHI and abide by the terms of the NPP; also reserve right to amend NPP</a:t>
            </a:r>
          </a:p>
          <a:p>
            <a:pPr lvl="1">
              <a:spcBef>
                <a:spcPct val="0"/>
              </a:spcBef>
              <a:spcAft>
                <a:spcPts val="1200"/>
              </a:spcAft>
            </a:pPr>
            <a:r>
              <a:rPr lang="en-US" sz="1400" dirty="1" smtClean="0"/>
              <a:t>Contact information to obtain more information about the covered entity’s privacy practices</a:t>
            </a:r>
          </a:p>
          <a:p>
            <a:pPr lvl="1">
              <a:spcBef>
                <a:spcPct val="0"/>
              </a:spcBef>
              <a:spcAft>
                <a:spcPts val="1200"/>
              </a:spcAft>
            </a:pPr>
            <a:r>
              <a:rPr lang="en-US" sz="1400" dirty="1" smtClean="0"/>
              <a:t>Right to complain to the Secretary of DHHS and to be free from retaliation</a:t>
            </a:r>
          </a:p>
          <a:p>
            <a:pPr lvl="1">
              <a:spcBef>
                <a:spcPct val="0"/>
              </a:spcBef>
              <a:spcAft>
                <a:spcPts val="600"/>
              </a:spcAft>
            </a:pPr>
            <a:r>
              <a:rPr lang="en-US" sz="1400" dirty="1" smtClean="0"/>
              <a:t>Effective date</a:t>
            </a:r>
          </a:p>
        </p:txBody>
      </p:sp>
    </p:spTree>
    <p:extLst>
      <p:ext uri="{BB962C8B-B14F-4D97-AF65-F5344CB8AC3E}">
        <p14:creationId xmlns:p14="http://schemas.microsoft.com/office/powerpoint/2010/main" val="482493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1" smtClean="0"/>
              <a:t>Providing the NPP:</a:t>
            </a:r>
            <a:endParaRPr lang="en-US" sz="2400"/>
          </a:p>
        </p:txBody>
      </p:sp>
      <p:sp>
        <p:nvSpPr>
          <p:cNvPr id="3" name="Content Placeholder 2"/>
          <p:cNvSpPr>
            <a:spLocks noGrp="1"/>
          </p:cNvSpPr>
          <p:nvPr>
            <p:ph idx="1"/>
          </p:nvPr>
        </p:nvSpPr>
        <p:spPr/>
        <p:txBody>
          <a:bodyPr/>
          <a:lstStyle/>
          <a:p>
            <a:pPr>
              <a:spcAft>
                <a:spcPts val="1800"/>
              </a:spcAft>
            </a:pPr>
            <a:r>
              <a:rPr lang="en-US" sz="2000" dirty="1" smtClean="0"/>
              <a:t>NPP must be made available to any person who asks for it</a:t>
            </a:r>
          </a:p>
          <a:p>
            <a:pPr>
              <a:spcAft>
                <a:spcPts val="1800"/>
              </a:spcAft>
            </a:pPr>
            <a:r>
              <a:rPr lang="en-US" sz="2000" dirty="1" smtClean="0"/>
              <a:t>NPP must be prominently posted and made available on any website maintained to provide information on services or benefits</a:t>
            </a:r>
          </a:p>
          <a:p>
            <a:pPr>
              <a:spcAft>
                <a:spcPts val="1800"/>
              </a:spcAft>
            </a:pPr>
            <a:r>
              <a:rPr lang="en-US" sz="2000" dirty="1" smtClean="0"/>
              <a:t>Acknowledgement of receipt of NPP should be obtained for first encounter / service delivery</a:t>
            </a:r>
          </a:p>
          <a:p>
            <a:pPr>
              <a:spcAft>
                <a:spcPts val="1800"/>
              </a:spcAft>
            </a:pPr>
            <a:r>
              <a:rPr lang="en-US" sz="2000" dirty="1" smtClean="0"/>
              <a:t>Covered entities should retain copies of NPPs and written acknowledgments (6 years from creation or when last in effect)</a:t>
            </a:r>
            <a:endParaRPr lang="en-US" sz="1800" smtClean="0"/>
          </a:p>
        </p:txBody>
      </p:sp>
    </p:spTree>
    <p:extLst>
      <p:ext uri="{BB962C8B-B14F-4D97-AF65-F5344CB8AC3E}">
        <p14:creationId xmlns:p14="http://schemas.microsoft.com/office/powerpoint/2010/main" val="3188753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lgn="ctr"/>
            <a:r>
              <a:rPr lang="en-US" sz="3200" b="1" dirty="1" smtClean="0"/>
              <a:t>Business Associate Agreements:  The Basics and Key Provisions</a:t>
            </a:r>
            <a:br>
              <a:rPr lang="en-US" dirty="1" smtClean="0"/>
            </a:br>
            <a:endParaRPr lang="en-US" sz="3200" b="1">
              <a:effectLst/>
            </a:endParaRPr>
          </a:p>
        </p:txBody>
      </p:sp>
    </p:spTree>
    <p:extLst>
      <p:ext uri="{BB962C8B-B14F-4D97-AF65-F5344CB8AC3E}">
        <p14:creationId xmlns:p14="http://schemas.microsoft.com/office/powerpoint/2010/main" val="2707600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Business Associates - Overview</a:t>
            </a:r>
          </a:p>
        </p:txBody>
      </p:sp>
      <p:sp>
        <p:nvSpPr>
          <p:cNvPr id="3" name="Content Placeholder 2"/>
          <p:cNvSpPr>
            <a:spLocks noGrp="1"/>
          </p:cNvSpPr>
          <p:nvPr>
            <p:ph idx="1"/>
          </p:nvPr>
        </p:nvSpPr>
        <p:spPr/>
        <p:txBody>
          <a:bodyPr/>
          <a:lstStyle/>
          <a:p>
            <a:pPr>
              <a:spcBef>
                <a:spcPct val="0"/>
              </a:spcBef>
              <a:spcAft>
                <a:spcPts val="600"/>
              </a:spcAft>
            </a:pPr>
            <a:r>
              <a:rPr lang="en-US" dirty="1"/>
              <a:t>Under HIPAA, a “business associate” is:</a:t>
            </a:r>
          </a:p>
          <a:p>
            <a:pPr lvl="1">
              <a:spcBef>
                <a:spcPct val="0"/>
              </a:spcBef>
              <a:spcAft>
                <a:spcPts val="600"/>
              </a:spcAft>
            </a:pPr>
            <a:r>
              <a:rPr lang="en-US" dirty="1"/>
              <a:t>Any entity that creates, receives, maintains or transmits PHI performing a function, activity, or service on behalf of a covered entity</a:t>
            </a:r>
          </a:p>
          <a:p>
            <a:pPr lvl="2">
              <a:spcBef>
                <a:spcPct val="0"/>
              </a:spcBef>
              <a:spcAft>
                <a:spcPts val="600"/>
              </a:spcAft>
            </a:pPr>
            <a:r>
              <a:rPr lang="en-US" dirty="1"/>
              <a:t>Examples: third party administrator, payroll vendors, utilization review consultant, billing companies, independent medical transcriptionist, data processing firms, accountants, attorneys, pharmacy benefits manager, etc.</a:t>
            </a:r>
          </a:p>
          <a:p>
            <a:pPr lvl="1">
              <a:spcBef>
                <a:spcPct val="0"/>
              </a:spcBef>
              <a:spcAft>
                <a:spcPts val="600"/>
              </a:spcAft>
            </a:pPr>
            <a:r>
              <a:rPr lang="en-US" dirty="1"/>
              <a:t>A business associate also includes a subcontractor that creates, receives, maintains, or transmits PHI on behalf of another business associate</a:t>
            </a:r>
          </a:p>
          <a:p>
            <a:pPr>
              <a:spcBef>
                <a:spcPct val="0"/>
              </a:spcBef>
              <a:spcAft>
                <a:spcPts val="600"/>
              </a:spcAft>
            </a:pPr>
            <a:r>
              <a:rPr lang="en-US" dirty="1"/>
              <a:t>Post-Omnibus Final Rule:</a:t>
            </a:r>
          </a:p>
          <a:p>
            <a:pPr lvl="1">
              <a:spcBef>
                <a:spcPct val="0"/>
              </a:spcBef>
              <a:spcAft>
                <a:spcPts val="600"/>
              </a:spcAft>
            </a:pPr>
            <a:r>
              <a:rPr lang="en-US" dirty="1"/>
              <a:t>BAs are directly liable (like covered entities) for compliance with many of the same standards and requirements under the Security and Privacy Rules, and the same penalties apply</a:t>
            </a:r>
          </a:p>
          <a:p>
            <a:pPr>
              <a:lnSpc>
                <a:spcPts val="2600"/>
              </a:lnSpc>
              <a:spcBef>
                <a:spcPct val="0"/>
              </a:spcBef>
              <a:spcAft>
                <a:spcPts val="1200"/>
              </a:spcAft>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Business Associates </a:t>
            </a:r>
            <a:r>
              <a:rPr lang="en-US" dirty="1" smtClean="0"/>
              <a:t>Agreements</a:t>
            </a:r>
            <a:endParaRPr lang="en-US"/>
          </a:p>
        </p:txBody>
      </p:sp>
      <p:sp>
        <p:nvSpPr>
          <p:cNvPr id="3" name="Content Placeholder 2"/>
          <p:cNvSpPr>
            <a:spLocks noGrp="1"/>
          </p:cNvSpPr>
          <p:nvPr>
            <p:ph idx="1"/>
          </p:nvPr>
        </p:nvSpPr>
        <p:spPr/>
        <p:txBody>
          <a:bodyPr/>
          <a:lstStyle/>
          <a:p>
            <a:r>
              <a:rPr lang="en-US" dirty="1"/>
              <a:t>The Privacy Rule allows covered entities to enlist the assistance of non-covered entities to carry out health care activities and functions, including disclosing PHI to these “business associates,” provided that the covered entity receives “satisfactory assurances” that the business associate:</a:t>
            </a:r>
          </a:p>
          <a:p>
            <a:pPr lvl="1"/>
            <a:r>
              <a:rPr lang="en-US" dirty="1"/>
              <a:t>Will use PHI only for purposes of the engagement</a:t>
            </a:r>
          </a:p>
          <a:p>
            <a:pPr lvl="1"/>
            <a:r>
              <a:rPr lang="en-US" dirty="1"/>
              <a:t>Will safeguard PHI from misuse</a:t>
            </a:r>
          </a:p>
          <a:p>
            <a:pPr lvl="1"/>
            <a:r>
              <a:rPr lang="en-US" dirty="1"/>
              <a:t>Will assist the covered entity in complying with its obligations under the Privacy Rule</a:t>
            </a:r>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2061753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Business Associates </a:t>
            </a:r>
            <a:r>
              <a:rPr lang="en-US" dirty="1" smtClean="0"/>
              <a:t>Agreements (cont’d)</a:t>
            </a:r>
            <a:endParaRPr lang="en-US"/>
          </a:p>
        </p:txBody>
      </p:sp>
      <p:sp>
        <p:nvSpPr>
          <p:cNvPr id="3" name="Content Placeholder 2"/>
          <p:cNvSpPr>
            <a:spLocks noGrp="1"/>
          </p:cNvSpPr>
          <p:nvPr>
            <p:ph idx="1"/>
          </p:nvPr>
        </p:nvSpPr>
        <p:spPr/>
        <p:txBody>
          <a:bodyPr/>
          <a:lstStyle/>
          <a:p>
            <a:r>
              <a:rPr lang="en-US" dirty="1"/>
              <a:t>“Satisfactory assurances” must be in writing, in the form of a contract or agreement – a “business associate agreement” (“BAA”)</a:t>
            </a:r>
          </a:p>
          <a:p>
            <a:pPr lvl="1"/>
            <a:r>
              <a:rPr lang="en-US" dirty="1"/>
              <a:t>A BAA is not required with persons or organizations whose functions, activities, or services do not involve the use or disclosure of protected health information, and where any access to protected health information by such persons would be incidental, if at all</a:t>
            </a:r>
          </a:p>
          <a:p>
            <a:r>
              <a:rPr lang="en-US" dirty="1"/>
              <a:t>BAAs should address:</a:t>
            </a:r>
          </a:p>
          <a:p>
            <a:pPr lvl="1"/>
            <a:r>
              <a:rPr lang="en-US" dirty="1"/>
              <a:t>The permitted and required uses of PHI by the BA and the “minimum necessary” requirement</a:t>
            </a:r>
          </a:p>
          <a:p>
            <a:pPr lvl="1"/>
            <a:r>
              <a:rPr lang="en-US" dirty="1"/>
              <a:t>The restriction on use or further disclosure other than as permitted by the BAA or as required by law</a:t>
            </a:r>
          </a:p>
          <a:p>
            <a:pPr lvl="1"/>
            <a:r>
              <a:rPr lang="en-US" dirty="1"/>
              <a:t>The use of appropriate administrative, physical, and technical safeguards to prevent non-permitted use or disclosure of PHI</a:t>
            </a:r>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1159605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lgn="ctr"/>
            <a:r>
              <a:rPr lang="en-US" b="1" dirty="1" smtClean="0"/>
              <a:t>HIPAA – </a:t>
            </a:r>
            <a:r>
              <a:rPr lang="en-US" dirty="1" smtClean="0"/>
              <a:t>An Overview</a:t>
            </a:r>
            <a:endParaRPr lang="en-US" sz="3200" b="1">
              <a:effectLst/>
            </a:endParaRPr>
          </a:p>
        </p:txBody>
      </p:sp>
    </p:spTree>
    <p:extLst>
      <p:ext uri="{BB962C8B-B14F-4D97-AF65-F5344CB8AC3E}">
        <p14:creationId xmlns:p14="http://schemas.microsoft.com/office/powerpoint/2010/main" val="2707600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Business Associates </a:t>
            </a:r>
            <a:r>
              <a:rPr lang="en-US" dirty="1" smtClean="0"/>
              <a:t>Agreements (cont’d)</a:t>
            </a:r>
            <a:endParaRPr lang="en-US"/>
          </a:p>
        </p:txBody>
      </p:sp>
      <p:sp>
        <p:nvSpPr>
          <p:cNvPr id="3" name="Content Placeholder 2"/>
          <p:cNvSpPr>
            <a:spLocks noGrp="1"/>
          </p:cNvSpPr>
          <p:nvPr>
            <p:ph idx="1"/>
          </p:nvPr>
        </p:nvSpPr>
        <p:spPr/>
        <p:txBody>
          <a:bodyPr/>
          <a:lstStyle/>
          <a:p>
            <a:pPr lvl="1"/>
            <a:r>
              <a:rPr lang="en-US" dirty="1"/>
              <a:t>Notification requirements in the event of breaches, security incidents or use / disclosure not in accordance with permitted uses</a:t>
            </a:r>
          </a:p>
          <a:p>
            <a:pPr lvl="1"/>
            <a:r>
              <a:rPr lang="en-US" dirty="1"/>
              <a:t>The obligation to make PHI available for access, amendment, and accounting of disclosures</a:t>
            </a:r>
          </a:p>
          <a:p>
            <a:pPr lvl="1"/>
            <a:r>
              <a:rPr lang="en-US" dirty="1"/>
              <a:t>The return or destruction of PHI upon termination of the engagement</a:t>
            </a:r>
          </a:p>
          <a:p>
            <a:pPr lvl="1"/>
            <a:r>
              <a:rPr lang="en-US" dirty="1"/>
              <a:t>Termination in the event of a material violation of the BAA</a:t>
            </a:r>
          </a:p>
          <a:p>
            <a:pPr lvl="1"/>
            <a:r>
              <a:rPr lang="en-US" dirty="1"/>
              <a:t>The limitation on remuneration for PHI</a:t>
            </a:r>
          </a:p>
          <a:p>
            <a:pPr lvl="1"/>
            <a:r>
              <a:rPr lang="en-US" dirty="1"/>
              <a:t>The requirement to make the BA’s internal practices, books and records available to DHHS and the covered entity to review and determine compliance</a:t>
            </a:r>
          </a:p>
          <a:p>
            <a:pPr lvl="1"/>
            <a:r>
              <a:rPr lang="en-US" dirty="1"/>
              <a:t>An acknowledgement that the BA is liable for breaches and penalties, just like the covered entity</a:t>
            </a:r>
          </a:p>
          <a:p>
            <a:pPr lvl="1"/>
            <a:r>
              <a:rPr lang="en-US" dirty="1"/>
              <a:t>Subcontractors must agree in writing to comply with the same requirements that apply to the BA</a:t>
            </a:r>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4043113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Business Associates </a:t>
            </a:r>
            <a:r>
              <a:rPr lang="en-US" dirty="1" smtClean="0"/>
              <a:t>Agreements (cont’d)</a:t>
            </a:r>
            <a:endParaRPr lang="en-US"/>
          </a:p>
        </p:txBody>
      </p:sp>
      <p:sp>
        <p:nvSpPr>
          <p:cNvPr id="3" name="Content Placeholder 2"/>
          <p:cNvSpPr>
            <a:spLocks noGrp="1"/>
          </p:cNvSpPr>
          <p:nvPr>
            <p:ph idx="1"/>
          </p:nvPr>
        </p:nvSpPr>
        <p:spPr/>
        <p:txBody>
          <a:bodyPr/>
          <a:lstStyle/>
          <a:p>
            <a:r>
              <a:rPr lang="en-US" dirty="1"/>
              <a:t>Sample BAA provisions are available on OCR website: </a:t>
            </a:r>
            <a:r>
              <a:rPr lang="en-US" dirty="1">
                <a:hlinkClick r:id="rId3"/>
              </a:rPr>
              <a:t>https://www.hhs.gov/hipaa/for-professionals/covered-entities/sample-business-associate-agreement-provisions/index.html</a:t>
            </a:r>
            <a:endParaRPr lang="en-US"/>
          </a:p>
          <a:p>
            <a:r>
              <a:rPr lang="en-US" dirty="1"/>
              <a:t>Use of these provisions is not required for compliance</a:t>
            </a:r>
          </a:p>
          <a:p>
            <a:r>
              <a:rPr lang="en-US" dirty="1"/>
              <a:t>They do not constitute an entire agreement</a:t>
            </a:r>
          </a:p>
          <a:p>
            <a:r>
              <a:rPr lang="en-US" dirty="1"/>
              <a:t>Be aware of state requirements that may differ / be additive</a:t>
            </a:r>
          </a:p>
          <a:p>
            <a:r>
              <a:rPr lang="en-US" dirty="1"/>
              <a:t>BAAs are subject to negotiation – they are contracts – so final versions may differ, but the key provisions must be included for compliance</a:t>
            </a:r>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1889358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Business Associates </a:t>
            </a:r>
            <a:r>
              <a:rPr lang="en-US" dirty="1" smtClean="0"/>
              <a:t>Agreements (cont’d)</a:t>
            </a:r>
            <a:endParaRPr lang="en-US"/>
          </a:p>
        </p:txBody>
      </p:sp>
      <p:sp>
        <p:nvSpPr>
          <p:cNvPr id="3" name="Content Placeholder 2"/>
          <p:cNvSpPr>
            <a:spLocks noGrp="1"/>
          </p:cNvSpPr>
          <p:nvPr>
            <p:ph idx="1"/>
          </p:nvPr>
        </p:nvSpPr>
        <p:spPr/>
        <p:txBody>
          <a:bodyPr/>
          <a:lstStyle/>
          <a:p>
            <a:r>
              <a:rPr lang="en-US" dirty="1"/>
              <a:t>Other topics frequently addressed in BAs:</a:t>
            </a:r>
          </a:p>
          <a:p>
            <a:pPr lvl="1"/>
            <a:r>
              <a:rPr lang="en-US" dirty="1"/>
              <a:t>Cyber insurance – does the BA have insurance coverage for first and third-party losses associated with a security incident?</a:t>
            </a:r>
          </a:p>
          <a:p>
            <a:pPr lvl="2"/>
            <a:r>
              <a:rPr lang="en-US" dirty="1"/>
              <a:t>CGL policies may not cover these kinds of losses</a:t>
            </a:r>
          </a:p>
          <a:p>
            <a:pPr lvl="2"/>
            <a:r>
              <a:rPr lang="en-US" dirty="1"/>
              <a:t>Not all cyber policies are created equal.  Consider coverage for: breach response, defense costs and penalties, data system damage / business interruption, cyber extortion, etc.</a:t>
            </a:r>
          </a:p>
          <a:p>
            <a:pPr lvl="2"/>
            <a:r>
              <a:rPr lang="en-US" dirty="1"/>
              <a:t>BAs are top targets for data theft because of the nature of the information they often handle (billing, insurance, payment).  A treasure trove. </a:t>
            </a:r>
          </a:p>
          <a:p>
            <a:pPr lvl="1"/>
            <a:r>
              <a:rPr lang="en-US" dirty="1"/>
              <a:t>Independent contractor status</a:t>
            </a:r>
          </a:p>
          <a:p>
            <a:pPr lvl="2"/>
            <a:r>
              <a:rPr lang="en-US" dirty="1"/>
              <a:t>Covered entity should not maintain control over how the BA does its work</a:t>
            </a:r>
          </a:p>
          <a:p>
            <a:pPr lvl="1"/>
            <a:r>
              <a:rPr lang="en-US" dirty="1"/>
              <a:t>Indemnification</a:t>
            </a:r>
          </a:p>
          <a:p>
            <a:pPr lvl="1"/>
            <a:r>
              <a:rPr lang="en-US" dirty="1"/>
              <a:t>Limitation on liability</a:t>
            </a:r>
          </a:p>
          <a:p>
            <a:pPr lvl="1"/>
            <a:r>
              <a:rPr lang="en-US" dirty="1"/>
              <a:t>No third party beneficiary</a:t>
            </a:r>
          </a:p>
          <a:p>
            <a:pPr lvl="1"/>
            <a:r>
              <a:rPr lang="en-US" dirty="1"/>
              <a:t>Specific security safeguards, such as encryption</a:t>
            </a:r>
          </a:p>
          <a:p>
            <a:pPr marL="342900" lvl="1" indent="0">
              <a:buNone/>
            </a:pPr>
            <a:endParaRPr lang="en-US"/>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2131244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Business Associates </a:t>
            </a:r>
            <a:r>
              <a:rPr lang="en-US" dirty="1" smtClean="0"/>
              <a:t>Agreements (cont’d)</a:t>
            </a:r>
            <a:endParaRPr lang="en-US"/>
          </a:p>
        </p:txBody>
      </p:sp>
      <p:sp>
        <p:nvSpPr>
          <p:cNvPr id="3" name="Content Placeholder 2"/>
          <p:cNvSpPr>
            <a:spLocks noGrp="1"/>
          </p:cNvSpPr>
          <p:nvPr>
            <p:ph idx="1"/>
          </p:nvPr>
        </p:nvSpPr>
        <p:spPr/>
        <p:txBody>
          <a:bodyPr/>
          <a:lstStyle/>
          <a:p>
            <a:pPr lvl="1"/>
            <a:r>
              <a:rPr lang="en-US" dirty="1"/>
              <a:t>“Offshoring” provisions – BA will not enter into subcontracts for services with an “offshore” or non-US person, entity or organization without the advance written consent of the covered entity </a:t>
            </a:r>
            <a:endParaRPr lang="en-US" smtClean="0"/>
          </a:p>
          <a:p>
            <a:pPr lvl="1"/>
            <a:r>
              <a:rPr lang="en-US" dirty="1" smtClean="0"/>
              <a:t>Identification </a:t>
            </a:r>
            <a:r>
              <a:rPr lang="en-US" dirty="1"/>
              <a:t>and contact information for Privacy Officers of covered entity and BA</a:t>
            </a:r>
          </a:p>
          <a:p>
            <a:pPr lvl="1"/>
            <a:r>
              <a:rPr lang="en-US" dirty="1"/>
              <a:t>Access to BA’s premises for audit purposes</a:t>
            </a:r>
          </a:p>
          <a:p>
            <a:pPr lvl="1"/>
            <a:r>
              <a:rPr lang="en-US" dirty="1"/>
              <a:t>Provision to the allow BA to use PHI in the performance of its management and administration functions	</a:t>
            </a:r>
          </a:p>
          <a:p>
            <a:pPr marL="342900" lvl="1" indent="0">
              <a:buNone/>
            </a:pPr>
            <a:endParaRPr lang="en-US"/>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1929589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lgn="ctr"/>
            <a:r>
              <a:rPr lang="en-US" b="1" dirty="1" smtClean="0"/>
              <a:t>HIPAA:  Miscellaneous</a:t>
            </a:r>
            <a:endParaRPr lang="en-US" sz="3200" b="1">
              <a:effectLst/>
            </a:endParaRPr>
          </a:p>
        </p:txBody>
      </p:sp>
    </p:spTree>
    <p:extLst>
      <p:ext uri="{BB962C8B-B14F-4D97-AF65-F5344CB8AC3E}">
        <p14:creationId xmlns:p14="http://schemas.microsoft.com/office/powerpoint/2010/main" val="4114922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HIPAA:  </a:t>
            </a:r>
            <a:r>
              <a:rPr lang="en-US" dirty="1" smtClean="0"/>
              <a:t>Miscellaneous</a:t>
            </a:r>
            <a:endParaRPr lang="en-US"/>
          </a:p>
        </p:txBody>
      </p:sp>
      <p:sp>
        <p:nvSpPr>
          <p:cNvPr id="3" name="Content Placeholder 2"/>
          <p:cNvSpPr>
            <a:spLocks noGrp="1"/>
          </p:cNvSpPr>
          <p:nvPr>
            <p:ph idx="1"/>
          </p:nvPr>
        </p:nvSpPr>
        <p:spPr/>
        <p:txBody>
          <a:bodyPr/>
          <a:lstStyle/>
          <a:p>
            <a:pPr>
              <a:spcBef>
                <a:spcPct val="0"/>
              </a:spcBef>
              <a:spcAft>
                <a:spcPts val="1200"/>
              </a:spcAft>
            </a:pPr>
            <a:r>
              <a:rPr lang="en-US" dirty="1" smtClean="0"/>
              <a:t>Administrative Requirements of the Privacy Rule:</a:t>
            </a:r>
          </a:p>
          <a:p>
            <a:pPr lvl="1">
              <a:spcBef>
                <a:spcPct val="0"/>
              </a:spcBef>
              <a:spcAft>
                <a:spcPts val="1200"/>
              </a:spcAft>
            </a:pPr>
            <a:r>
              <a:rPr lang="en-US" dirty="1" smtClean="0"/>
              <a:t>Privacy Officer</a:t>
            </a:r>
          </a:p>
          <a:p>
            <a:pPr lvl="1">
              <a:spcBef>
                <a:spcPct val="0"/>
              </a:spcBef>
              <a:spcAft>
                <a:spcPts val="1200"/>
              </a:spcAft>
            </a:pPr>
            <a:r>
              <a:rPr lang="en-US" dirty="1" smtClean="0"/>
              <a:t>Training</a:t>
            </a:r>
          </a:p>
          <a:p>
            <a:pPr lvl="1">
              <a:spcBef>
                <a:spcPct val="0"/>
              </a:spcBef>
              <a:spcAft>
                <a:spcPts val="1200"/>
              </a:spcAft>
            </a:pPr>
            <a:r>
              <a:rPr lang="en-US" dirty="1" smtClean="0"/>
              <a:t>Safeguards</a:t>
            </a:r>
          </a:p>
          <a:p>
            <a:pPr lvl="1">
              <a:spcBef>
                <a:spcPct val="0"/>
              </a:spcBef>
              <a:spcAft>
                <a:spcPts val="1200"/>
              </a:spcAft>
            </a:pPr>
            <a:r>
              <a:rPr lang="en-US" dirty="1" smtClean="0"/>
              <a:t>Complaints</a:t>
            </a:r>
          </a:p>
          <a:p>
            <a:pPr lvl="1">
              <a:spcBef>
                <a:spcPct val="0"/>
              </a:spcBef>
              <a:spcAft>
                <a:spcPts val="1200"/>
              </a:spcAft>
            </a:pPr>
            <a:r>
              <a:rPr lang="en-US" dirty="1" smtClean="0"/>
              <a:t>Sanctions</a:t>
            </a:r>
          </a:p>
          <a:p>
            <a:pPr lvl="1">
              <a:spcBef>
                <a:spcPct val="0"/>
              </a:spcBef>
              <a:spcAft>
                <a:spcPts val="1200"/>
              </a:spcAft>
            </a:pPr>
            <a:r>
              <a:rPr lang="en-US" dirty="1" smtClean="0"/>
              <a:t>Mitigation</a:t>
            </a:r>
          </a:p>
          <a:p>
            <a:pPr lvl="1">
              <a:spcBef>
                <a:spcPct val="0"/>
              </a:spcBef>
              <a:spcAft>
                <a:spcPts val="1200"/>
              </a:spcAft>
            </a:pPr>
            <a:r>
              <a:rPr lang="en-US" dirty="1" smtClean="0"/>
              <a:t>No retaliation for exercising rights / whistleblowing</a:t>
            </a:r>
          </a:p>
          <a:p>
            <a:pPr lvl="1">
              <a:spcBef>
                <a:spcPct val="0"/>
              </a:spcBef>
              <a:spcAft>
                <a:spcPts val="1200"/>
              </a:spcAft>
            </a:pPr>
            <a:r>
              <a:rPr lang="en-US" dirty="1" smtClean="0"/>
              <a:t>No waiver of rights as a condition</a:t>
            </a:r>
          </a:p>
          <a:p>
            <a:pPr lvl="1">
              <a:spcBef>
                <a:spcPct val="0"/>
              </a:spcBef>
              <a:spcAft>
                <a:spcPts val="1200"/>
              </a:spcAft>
            </a:pPr>
            <a:r>
              <a:rPr lang="en-US" dirty="1" smtClean="0"/>
              <a:t>Policies and Procedures</a:t>
            </a:r>
          </a:p>
          <a:p>
            <a:pPr lvl="1">
              <a:spcBef>
                <a:spcPct val="0"/>
              </a:spcBef>
              <a:spcAft>
                <a:spcPts val="1200"/>
              </a:spcAft>
            </a:pPr>
            <a:r>
              <a:rPr lang="en-US" dirty="1" smtClean="0"/>
              <a:t>Documentation – retain for 6 years</a:t>
            </a:r>
            <a:endParaRPr lang="en-US"/>
          </a:p>
        </p:txBody>
      </p:sp>
    </p:spTree>
    <p:extLst>
      <p:ext uri="{BB962C8B-B14F-4D97-AF65-F5344CB8AC3E}">
        <p14:creationId xmlns:p14="http://schemas.microsoft.com/office/powerpoint/2010/main" val="4070187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HIPAA:  Miscellaneous</a:t>
            </a:r>
            <a:endParaRPr lang="en-US"/>
          </a:p>
        </p:txBody>
      </p:sp>
      <p:sp>
        <p:nvSpPr>
          <p:cNvPr id="3" name="Content Placeholder 2"/>
          <p:cNvSpPr>
            <a:spLocks noGrp="1"/>
          </p:cNvSpPr>
          <p:nvPr>
            <p:ph idx="1"/>
          </p:nvPr>
        </p:nvSpPr>
        <p:spPr/>
        <p:txBody>
          <a:bodyPr/>
          <a:lstStyle/>
          <a:p>
            <a:pPr>
              <a:spcAft>
                <a:spcPts val="1800"/>
              </a:spcAft>
            </a:pPr>
            <a:r>
              <a:rPr lang="en-US" dirty="1" smtClean="0"/>
              <a:t>Preemption – state laws that are contrary to the Privacy Rule are preempted</a:t>
            </a:r>
          </a:p>
          <a:p>
            <a:pPr>
              <a:spcAft>
                <a:spcPts val="1800"/>
              </a:spcAft>
            </a:pPr>
            <a:r>
              <a:rPr lang="en-US" dirty="1" smtClean="0"/>
              <a:t>Exceptions to preemption:</a:t>
            </a:r>
          </a:p>
          <a:p>
            <a:pPr lvl="1">
              <a:spcAft>
                <a:spcPts val="1200"/>
              </a:spcAft>
            </a:pPr>
            <a:r>
              <a:rPr lang="en-US" dirty="1" smtClean="0"/>
              <a:t>Contrary state laws that:</a:t>
            </a:r>
          </a:p>
          <a:p>
            <a:pPr lvl="2">
              <a:spcAft>
                <a:spcPts val="600"/>
              </a:spcAft>
            </a:pPr>
            <a:r>
              <a:rPr lang="en-US" dirty="1" smtClean="0"/>
              <a:t>relate to the privacy of individually identifiable health information and provide </a:t>
            </a:r>
            <a:r>
              <a:rPr lang="en-US" b="1" u="sng" dirty="1" smtClean="0"/>
              <a:t>greater</a:t>
            </a:r>
            <a:r>
              <a:rPr lang="en-US" dirty="1" smtClean="0"/>
              <a:t> privacy protections or privacy rights with respect to such information</a:t>
            </a:r>
          </a:p>
          <a:p>
            <a:pPr lvl="2">
              <a:spcAft>
                <a:spcPts val="600"/>
              </a:spcAft>
            </a:pPr>
            <a:r>
              <a:rPr lang="en-US" dirty="1" smtClean="0"/>
              <a:t>provide for the reporting of disease or injury, child abuse, birth, or death, or for public health surveillance, investigation, or intervention</a:t>
            </a:r>
          </a:p>
          <a:p>
            <a:pPr lvl="2">
              <a:spcAft>
                <a:spcPts val="600"/>
              </a:spcAft>
            </a:pPr>
            <a:r>
              <a:rPr lang="en-US" dirty="1" smtClean="0"/>
              <a:t>require certain health plan reporting, such as for management or financial audits</a:t>
            </a:r>
            <a:r>
              <a:rPr lang="en-US" dirty="1"/>
              <a:t>	</a:t>
            </a:r>
          </a:p>
          <a:p>
            <a:pPr marL="342900" lvl="1" indent="0">
              <a:buNone/>
            </a:pPr>
            <a:endParaRPr lang="en-US"/>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286566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HIPAA:  Miscellaneous</a:t>
            </a:r>
            <a:endParaRPr lang="en-US"/>
          </a:p>
        </p:txBody>
      </p:sp>
      <p:sp>
        <p:nvSpPr>
          <p:cNvPr id="3" name="Content Placeholder 2"/>
          <p:cNvSpPr>
            <a:spLocks noGrp="1"/>
          </p:cNvSpPr>
          <p:nvPr>
            <p:ph idx="1"/>
          </p:nvPr>
        </p:nvSpPr>
        <p:spPr/>
        <p:txBody>
          <a:bodyPr/>
          <a:lstStyle/>
          <a:p>
            <a:pPr>
              <a:spcAft>
                <a:spcPts val="1800"/>
              </a:spcAft>
            </a:pPr>
            <a:r>
              <a:rPr lang="en-US" dirty="1" smtClean="0"/>
              <a:t>How can a covered entity go wrong?</a:t>
            </a:r>
          </a:p>
          <a:p>
            <a:pPr lvl="1">
              <a:spcAft>
                <a:spcPts val="1200"/>
              </a:spcAft>
            </a:pPr>
            <a:r>
              <a:rPr lang="en-US" dirty="1" smtClean="0"/>
              <a:t>Not properly verifying to whom they are speaking</a:t>
            </a:r>
          </a:p>
          <a:p>
            <a:pPr lvl="1">
              <a:spcAft>
                <a:spcPts val="1200"/>
              </a:spcAft>
            </a:pPr>
            <a:r>
              <a:rPr lang="en-US" dirty="1" smtClean="0"/>
              <a:t>Improper disposal of PHI – regular trash disposal is never an option</a:t>
            </a:r>
          </a:p>
          <a:p>
            <a:pPr lvl="1">
              <a:spcAft>
                <a:spcPts val="1200"/>
              </a:spcAft>
            </a:pPr>
            <a:r>
              <a:rPr lang="en-US" dirty="1" smtClean="0"/>
              <a:t>Faxing PHI to the wrong recipient</a:t>
            </a:r>
          </a:p>
          <a:p>
            <a:pPr lvl="1">
              <a:spcAft>
                <a:spcPts val="1200"/>
              </a:spcAft>
            </a:pPr>
            <a:r>
              <a:rPr lang="en-US" dirty="1" smtClean="0"/>
              <a:t>Not securing PHI at the nurses station or elsewhere in a facility</a:t>
            </a:r>
          </a:p>
          <a:p>
            <a:pPr lvl="1">
              <a:spcAft>
                <a:spcPts val="1200"/>
              </a:spcAft>
            </a:pPr>
            <a:r>
              <a:rPr lang="en-US" dirty="1" smtClean="0"/>
              <a:t>Otherwise not properly storing and securing PHI</a:t>
            </a:r>
          </a:p>
          <a:p>
            <a:pPr lvl="1">
              <a:spcAft>
                <a:spcPts val="1200"/>
              </a:spcAft>
            </a:pPr>
            <a:r>
              <a:rPr lang="en-US" dirty="1" smtClean="0"/>
              <a:t>Not providing a private environment for PHI discussions</a:t>
            </a:r>
          </a:p>
          <a:p>
            <a:pPr lvl="1">
              <a:spcAft>
                <a:spcPts val="1200"/>
              </a:spcAft>
            </a:pPr>
            <a:r>
              <a:rPr lang="en-US" dirty="1" smtClean="0"/>
              <a:t>Taking a patient’s photograph without consent</a:t>
            </a:r>
            <a:endParaRPr lang="en-US"/>
          </a:p>
          <a:p>
            <a:pPr marL="342900" lvl="1" indent="0">
              <a:buNone/>
            </a:pPr>
            <a:endParaRPr lang="en-US"/>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170428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HIPAA:  </a:t>
            </a:r>
            <a:r>
              <a:rPr lang="en-US" dirty="1"/>
              <a:t>Miscellaneous</a:t>
            </a:r>
          </a:p>
        </p:txBody>
      </p:sp>
      <p:sp>
        <p:nvSpPr>
          <p:cNvPr id="3" name="Content Placeholder 2"/>
          <p:cNvSpPr>
            <a:spLocks noGrp="1"/>
          </p:cNvSpPr>
          <p:nvPr>
            <p:ph idx="1"/>
          </p:nvPr>
        </p:nvSpPr>
        <p:spPr/>
        <p:txBody>
          <a:bodyPr/>
          <a:lstStyle/>
          <a:p>
            <a:pPr>
              <a:spcAft>
                <a:spcPts val="1800"/>
              </a:spcAft>
            </a:pPr>
            <a:r>
              <a:rPr lang="en-US" dirty="1" smtClean="0"/>
              <a:t>How can a covered entity go wrong? (cont’d)</a:t>
            </a:r>
          </a:p>
          <a:p>
            <a:pPr lvl="1">
              <a:spcAft>
                <a:spcPts val="1200"/>
              </a:spcAft>
            </a:pPr>
            <a:r>
              <a:rPr lang="en-US" dirty="1" smtClean="0"/>
              <a:t>Leaving detailed PHI on an answering machine</a:t>
            </a:r>
          </a:p>
          <a:p>
            <a:pPr lvl="1">
              <a:spcAft>
                <a:spcPts val="1200"/>
              </a:spcAft>
            </a:pPr>
            <a:r>
              <a:rPr lang="en-US" dirty="1" smtClean="0"/>
              <a:t>Accessing PHI without a legitimate need to know (the celebrity cases)</a:t>
            </a:r>
          </a:p>
          <a:p>
            <a:pPr lvl="1">
              <a:spcAft>
                <a:spcPts val="1200"/>
              </a:spcAft>
            </a:pPr>
            <a:r>
              <a:rPr lang="en-US" dirty="1" smtClean="0"/>
              <a:t>The errant email blast</a:t>
            </a:r>
          </a:p>
          <a:p>
            <a:pPr lvl="1">
              <a:spcAft>
                <a:spcPts val="1200"/>
              </a:spcAft>
            </a:pPr>
            <a:r>
              <a:rPr lang="en-US" dirty="1" smtClean="0"/>
              <a:t>Intentional misuse of PHI (such as identity theft)</a:t>
            </a:r>
          </a:p>
          <a:p>
            <a:pPr lvl="1">
              <a:spcAft>
                <a:spcPts val="1200"/>
              </a:spcAft>
            </a:pPr>
            <a:r>
              <a:rPr lang="en-US" dirty="1" smtClean="0"/>
              <a:t>Compromising the security of ePHI</a:t>
            </a:r>
          </a:p>
          <a:p>
            <a:pPr lvl="2">
              <a:spcAft>
                <a:spcPts val="600"/>
              </a:spcAft>
            </a:pPr>
            <a:r>
              <a:rPr lang="en-US" dirty="1" smtClean="0"/>
              <a:t>Not protecting user names and passwords</a:t>
            </a:r>
          </a:p>
          <a:p>
            <a:pPr lvl="2">
              <a:spcAft>
                <a:spcPts val="600"/>
              </a:spcAft>
            </a:pPr>
            <a:r>
              <a:rPr lang="en-US" dirty="1" smtClean="0"/>
              <a:t>Leaving computer stations “live”</a:t>
            </a:r>
          </a:p>
          <a:p>
            <a:pPr lvl="2">
              <a:spcAft>
                <a:spcPts val="600"/>
              </a:spcAft>
            </a:pPr>
            <a:r>
              <a:rPr lang="en-US" dirty="1" smtClean="0"/>
              <a:t>The lost / stolen laptop, smart phone, etc.</a:t>
            </a:r>
            <a:endParaRPr lang="en-US"/>
          </a:p>
          <a:p>
            <a:pPr marL="342900" lvl="1" indent="0">
              <a:buNone/>
            </a:pPr>
            <a:endParaRPr lang="en-US"/>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28632339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HIPAA:  Miscellaneous</a:t>
            </a:r>
            <a:endParaRPr lang="en-US"/>
          </a:p>
        </p:txBody>
      </p:sp>
      <p:sp>
        <p:nvSpPr>
          <p:cNvPr id="3" name="Content Placeholder 2"/>
          <p:cNvSpPr>
            <a:spLocks noGrp="1"/>
          </p:cNvSpPr>
          <p:nvPr>
            <p:ph idx="1"/>
          </p:nvPr>
        </p:nvSpPr>
        <p:spPr/>
        <p:txBody>
          <a:bodyPr/>
          <a:lstStyle/>
          <a:p>
            <a:pPr>
              <a:spcAft>
                <a:spcPts val="1800"/>
              </a:spcAft>
            </a:pPr>
            <a:r>
              <a:rPr lang="en-US" sz="2000" dirty="1" smtClean="0"/>
              <a:t>Potential consequences of a HIPAA violation</a:t>
            </a:r>
          </a:p>
          <a:p>
            <a:pPr lvl="1">
              <a:spcAft>
                <a:spcPts val="1200"/>
              </a:spcAft>
            </a:pPr>
            <a:r>
              <a:rPr lang="en-US" sz="1800" dirty="1" smtClean="0"/>
              <a:t>Civil fines up to $50,000 per unintentional incident</a:t>
            </a:r>
          </a:p>
          <a:p>
            <a:pPr lvl="1">
              <a:spcAft>
                <a:spcPts val="1200"/>
              </a:spcAft>
            </a:pPr>
            <a:r>
              <a:rPr lang="en-US" sz="1800" dirty="1" smtClean="0"/>
              <a:t>Criminal penalties up to 10 years in prison and up to $250,000 fine for obtaining PHI for malicious harm or personal gain; 1 year and up to $50,000 fine for “knowing” violation</a:t>
            </a:r>
          </a:p>
          <a:p>
            <a:pPr lvl="1">
              <a:spcAft>
                <a:spcPts val="1200"/>
              </a:spcAft>
            </a:pPr>
            <a:r>
              <a:rPr lang="en-US" sz="1800" dirty="1" smtClean="0"/>
              <a:t>Calendar year cap of $1.5 million for identical violations</a:t>
            </a:r>
          </a:p>
          <a:p>
            <a:pPr lvl="1">
              <a:spcAft>
                <a:spcPts val="1200"/>
              </a:spcAft>
            </a:pPr>
            <a:r>
              <a:rPr lang="en-US" sz="1800" dirty="1" smtClean="0"/>
              <a:t>Considerations:</a:t>
            </a:r>
          </a:p>
          <a:p>
            <a:pPr lvl="2">
              <a:spcBef>
                <a:spcPct val="0"/>
              </a:spcBef>
              <a:spcAft>
                <a:spcPts val="600"/>
              </a:spcAft>
            </a:pPr>
            <a:r>
              <a:rPr lang="en-US" sz="1400" dirty="1" smtClean="0"/>
              <a:t>Nature and extent of the violation (number of individuals affected and relevant time period)</a:t>
            </a:r>
          </a:p>
          <a:p>
            <a:pPr lvl="2">
              <a:spcBef>
                <a:spcPct val="0"/>
              </a:spcBef>
              <a:spcAft>
                <a:spcPts val="600"/>
              </a:spcAft>
            </a:pPr>
            <a:r>
              <a:rPr lang="en-US" sz="1400" dirty="1" smtClean="0"/>
              <a:t>Nature and extent of the harm resulting from a violation (could be physical, financial, reputational, or access to health care)</a:t>
            </a:r>
          </a:p>
          <a:p>
            <a:pPr lvl="2">
              <a:spcBef>
                <a:spcPct val="0"/>
              </a:spcBef>
              <a:spcAft>
                <a:spcPts val="600"/>
              </a:spcAft>
            </a:pPr>
            <a:r>
              <a:rPr lang="en-US" sz="1400" dirty="1" smtClean="0"/>
              <a:t>History of prior compliance, including violations by the covered entity or business associate</a:t>
            </a:r>
          </a:p>
          <a:p>
            <a:pPr lvl="2">
              <a:spcBef>
                <a:spcPct val="0"/>
              </a:spcBef>
              <a:spcAft>
                <a:spcPts val="600"/>
              </a:spcAft>
            </a:pPr>
            <a:r>
              <a:rPr lang="en-US" sz="1400" dirty="1" smtClean="0"/>
              <a:t>Financial condition of the covered entity or business associate (whether fine could jeopardize continuing existence, and size)</a:t>
            </a:r>
          </a:p>
          <a:p>
            <a:pPr lvl="2">
              <a:spcBef>
                <a:spcPct val="0"/>
              </a:spcBef>
              <a:spcAft>
                <a:spcPts val="600"/>
              </a:spcAft>
            </a:pPr>
            <a:r>
              <a:rPr lang="en-US" sz="1400" dirty="1" smtClean="0"/>
              <a:t>Such other matters as justice may require</a:t>
            </a:r>
            <a:endParaRPr lang="en-US" sz="1400"/>
          </a:p>
          <a:p>
            <a:pPr marL="342900" lvl="1" indent="0">
              <a:buNone/>
            </a:pPr>
            <a:endParaRPr lang="en-US"/>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2846376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HIPAA:  An Overview</a:t>
            </a:r>
            <a:endParaRPr lang="en-US"/>
          </a:p>
        </p:txBody>
      </p:sp>
      <p:sp>
        <p:nvSpPr>
          <p:cNvPr id="3" name="Content Placeholder 2"/>
          <p:cNvSpPr>
            <a:spLocks noGrp="1"/>
          </p:cNvSpPr>
          <p:nvPr>
            <p:ph idx="1"/>
          </p:nvPr>
        </p:nvSpPr>
        <p:spPr/>
        <p:txBody>
          <a:bodyPr/>
          <a:lstStyle/>
          <a:p>
            <a:pPr>
              <a:spcBef>
                <a:spcPct val="0"/>
              </a:spcBef>
              <a:spcAft>
                <a:spcPts val="600"/>
              </a:spcAft>
            </a:pPr>
            <a:r>
              <a:rPr lang="en-US" sz="2800" dirty="1" smtClean="0"/>
              <a:t>What is HIPAA?</a:t>
            </a:r>
          </a:p>
          <a:p>
            <a:pPr marL="0" indent="0">
              <a:spcBef>
                <a:spcPct val="0"/>
              </a:spcBef>
              <a:spcAft>
                <a:spcPts val="600"/>
              </a:spcAft>
              <a:buNone/>
            </a:pPr>
            <a:endParaRPr lang="en-US" sz="2800" smtClean="0"/>
          </a:p>
          <a:p>
            <a:pPr lvl="1">
              <a:spcBef>
                <a:spcPct val="0"/>
              </a:spcBef>
              <a:spcAft>
                <a:spcPts val="1800"/>
              </a:spcAft>
            </a:pPr>
            <a:r>
              <a:rPr lang="en-US" dirty="1" smtClean="0"/>
              <a:t>Health Insurance Portability and Accountability Act of 1996</a:t>
            </a:r>
          </a:p>
          <a:p>
            <a:pPr lvl="1">
              <a:spcBef>
                <a:spcPct val="0"/>
              </a:spcBef>
              <a:spcAft>
                <a:spcPts val="1800"/>
              </a:spcAft>
            </a:pPr>
            <a:r>
              <a:rPr lang="en-US" dirty="1" smtClean="0"/>
              <a:t>HIPAA was enacted to simplify the administration of health insurance</a:t>
            </a:r>
          </a:p>
          <a:p>
            <a:pPr lvl="1">
              <a:spcBef>
                <a:spcPct val="0"/>
              </a:spcBef>
              <a:spcAft>
                <a:spcPts val="1800"/>
              </a:spcAft>
            </a:pPr>
            <a:r>
              <a:rPr lang="en-US" dirty="1" smtClean="0"/>
              <a:t>It also requires includes privacy regulations designed to protect medical records and other “protected health information”  [“PHI”]</a:t>
            </a:r>
          </a:p>
          <a:p>
            <a:pPr lvl="1"/>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HIPAA:  Miscellaneous</a:t>
            </a:r>
            <a:endParaRPr lang="en-US"/>
          </a:p>
        </p:txBody>
      </p:sp>
      <p:sp>
        <p:nvSpPr>
          <p:cNvPr id="3" name="Content Placeholder 2"/>
          <p:cNvSpPr>
            <a:spLocks noGrp="1"/>
          </p:cNvSpPr>
          <p:nvPr>
            <p:ph idx="1"/>
          </p:nvPr>
        </p:nvSpPr>
        <p:spPr/>
        <p:txBody>
          <a:bodyPr/>
          <a:lstStyle/>
          <a:p>
            <a:pPr>
              <a:spcAft>
                <a:spcPts val="1800"/>
              </a:spcAft>
            </a:pPr>
            <a:r>
              <a:rPr lang="en-US" dirty="1" smtClean="0"/>
              <a:t>Potential consequences of a HIPAA violation (cont’d)</a:t>
            </a:r>
          </a:p>
          <a:p>
            <a:pPr lvl="1">
              <a:spcAft>
                <a:spcPts val="1200"/>
              </a:spcAft>
            </a:pPr>
            <a:r>
              <a:rPr lang="en-US" dirty="1" smtClean="0"/>
              <a:t>Litigation for breach of confidentiality and privacy / other potential claims</a:t>
            </a:r>
          </a:p>
          <a:p>
            <a:pPr lvl="1">
              <a:spcAft>
                <a:spcPts val="1200"/>
              </a:spcAft>
            </a:pPr>
            <a:r>
              <a:rPr lang="en-US" dirty="1" smtClean="0"/>
              <a:t>Mitigation obligations / related expenses</a:t>
            </a:r>
          </a:p>
          <a:p>
            <a:pPr marL="342900" lvl="1" indent="0">
              <a:buNone/>
            </a:pPr>
            <a:endParaRPr lang="en-US"/>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19000603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HIPAA:  Miscellaneous</a:t>
            </a:r>
            <a:endParaRPr lang="en-US"/>
          </a:p>
        </p:txBody>
      </p:sp>
      <p:sp>
        <p:nvSpPr>
          <p:cNvPr id="3" name="Content Placeholder 2"/>
          <p:cNvSpPr>
            <a:spLocks noGrp="1"/>
          </p:cNvSpPr>
          <p:nvPr>
            <p:ph idx="1"/>
          </p:nvPr>
        </p:nvSpPr>
        <p:spPr/>
        <p:txBody>
          <a:bodyPr/>
          <a:lstStyle/>
          <a:p>
            <a:pPr>
              <a:spcAft>
                <a:spcPts val="1800"/>
              </a:spcAft>
            </a:pPr>
            <a:r>
              <a:rPr lang="en-US" dirty="1" smtClean="0"/>
              <a:t>Real World Examples</a:t>
            </a:r>
          </a:p>
          <a:p>
            <a:pPr lvl="1">
              <a:spcAft>
                <a:spcPts val="1800"/>
              </a:spcAft>
            </a:pPr>
            <a:r>
              <a:rPr lang="en-US" dirty="1" smtClean="0"/>
              <a:t>A former medical school researcher was sentenced to 4 months in prison for accessing high-profile patient records more than 300 times</a:t>
            </a:r>
          </a:p>
          <a:p>
            <a:pPr lvl="1">
              <a:spcAft>
                <a:spcPts val="1800"/>
              </a:spcAft>
            </a:pPr>
            <a:r>
              <a:rPr lang="en-US" dirty="1" smtClean="0"/>
              <a:t>Pharmacy chains paid $1 million and $2.25 million to settle a claim for wrongful disposal of PHI (medication records).  They tossed the information in a commercial dumpster accessible by the general public.  </a:t>
            </a:r>
          </a:p>
          <a:p>
            <a:pPr lvl="1">
              <a:spcAft>
                <a:spcPts val="1800"/>
              </a:spcAft>
            </a:pPr>
            <a:r>
              <a:rPr lang="en-US" dirty="1" smtClean="0"/>
              <a:t>Providers have been fined hundreds of thousands of dollars for compromised PHI on lost / stolen laptops that weren’t passworded or encrypted</a:t>
            </a:r>
          </a:p>
          <a:p>
            <a:pPr lvl="1">
              <a:spcAft>
                <a:spcPts val="1800"/>
              </a:spcAft>
            </a:pPr>
            <a:r>
              <a:rPr lang="en-US" dirty="1" smtClean="0"/>
              <a:t>Leading cancer hospital was fined $4.3 million relating to loss of unsecured (unencrypted) laptops and thumb drives</a:t>
            </a:r>
            <a:br>
              <a:rPr lang="en-US" dirty="1" smtClean="0"/>
            </a:br>
          </a:p>
          <a:p>
            <a:pPr marL="342900" lvl="1" indent="0">
              <a:buNone/>
            </a:pPr>
            <a:endParaRPr lang="en-US"/>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504488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HIPAA:  Miscellaneous</a:t>
            </a:r>
            <a:endParaRPr lang="en-US"/>
          </a:p>
        </p:txBody>
      </p:sp>
      <p:sp>
        <p:nvSpPr>
          <p:cNvPr id="3" name="Content Placeholder 2"/>
          <p:cNvSpPr>
            <a:spLocks noGrp="1"/>
          </p:cNvSpPr>
          <p:nvPr>
            <p:ph idx="1"/>
          </p:nvPr>
        </p:nvSpPr>
        <p:spPr/>
        <p:txBody>
          <a:bodyPr/>
          <a:lstStyle/>
          <a:p>
            <a:pPr>
              <a:spcAft>
                <a:spcPts val="1800"/>
              </a:spcAft>
            </a:pPr>
            <a:r>
              <a:rPr lang="en-US" dirty="1" smtClean="0"/>
              <a:t>Real World Examples (cont’d)</a:t>
            </a:r>
          </a:p>
          <a:p>
            <a:pPr lvl="1">
              <a:spcAft>
                <a:spcPts val="1800"/>
              </a:spcAft>
            </a:pPr>
            <a:r>
              <a:rPr lang="en-US" dirty="1" smtClean="0"/>
              <a:t>A nursing facility repeatedly faxed patient records to the wrong recipient over an extended period of time – even after the recipient brought the error to the facility’s attention on multiple occasions</a:t>
            </a:r>
          </a:p>
          <a:p>
            <a:pPr lvl="1">
              <a:spcAft>
                <a:spcPts val="1800"/>
              </a:spcAft>
            </a:pPr>
            <a:r>
              <a:rPr lang="en-US" dirty="1" smtClean="0"/>
              <a:t>A nurse shared PHI about a patient with an estranged child without the consent of the legal representative</a:t>
            </a:r>
          </a:p>
          <a:p>
            <a:pPr lvl="1">
              <a:spcAft>
                <a:spcPts val="1800"/>
              </a:spcAft>
            </a:pPr>
            <a:r>
              <a:rPr lang="en-US" dirty="1" smtClean="0"/>
              <a:t>A medical office nurse shared sensitive PHI about an adult patient with the patient’s mother without consent</a:t>
            </a:r>
          </a:p>
          <a:p>
            <a:pPr lvl="1">
              <a:spcAft>
                <a:spcPts val="1800"/>
              </a:spcAft>
            </a:pPr>
            <a:r>
              <a:rPr lang="en-US" dirty="1" smtClean="0"/>
              <a:t>A non-clinical hospital employee accessed confidential medical records of an HIV positive physician</a:t>
            </a:r>
          </a:p>
          <a:p>
            <a:pPr lvl="1">
              <a:spcAft>
                <a:spcPts val="1800"/>
              </a:spcAft>
            </a:pPr>
            <a:r>
              <a:rPr lang="en-US" dirty="1" smtClean="0"/>
              <a:t>A nurse informed a friend about her spouse’s STD test</a:t>
            </a:r>
            <a:br>
              <a:rPr lang="en-US" dirty="1" smtClean="0"/>
            </a:br>
          </a:p>
          <a:p>
            <a:pPr marL="342900" lvl="1" indent="0">
              <a:buNone/>
            </a:pPr>
            <a:endParaRPr lang="en-US"/>
          </a:p>
          <a:p>
            <a:pPr marL="0" indent="0">
              <a:lnSpc>
                <a:spcPts val="2600"/>
              </a:lnSpc>
              <a:spcBef>
                <a:spcPct val="0"/>
              </a:spcBef>
              <a:spcAft>
                <a:spcPts val="1200"/>
              </a:spcAft>
              <a:buNone/>
            </a:pPr>
            <a:endParaRPr lang="en-US"/>
          </a:p>
        </p:txBody>
      </p:sp>
    </p:spTree>
    <p:extLst>
      <p:ext uri="{BB962C8B-B14F-4D97-AF65-F5344CB8AC3E}">
        <p14:creationId xmlns:p14="http://schemas.microsoft.com/office/powerpoint/2010/main" val="23826285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To reach the speaker:</a:t>
            </a:r>
            <a:endParaRPr lang="en-US"/>
          </a:p>
        </p:txBody>
      </p:sp>
      <p:sp>
        <p:nvSpPr>
          <p:cNvPr id="3" name="Content Placeholder 2"/>
          <p:cNvSpPr>
            <a:spLocks noGrp="1"/>
          </p:cNvSpPr>
          <p:nvPr>
            <p:ph idx="1"/>
          </p:nvPr>
        </p:nvSpPr>
        <p:spPr/>
        <p:txBody>
          <a:bodyPr/>
          <a:lstStyle/>
          <a:p>
            <a:pPr marL="0" indent="0" eaLnBrk="1" hangingPunct="1">
              <a:buNone/>
            </a:pPr>
            <a:r>
              <a:rPr lang="en-US" sz="2000" dirty="1" smtClean="0"/>
              <a:t>Jennifer Gimler Brady, Esq.</a:t>
            </a:r>
          </a:p>
          <a:p>
            <a:pPr marL="0" indent="0" eaLnBrk="1" hangingPunct="1">
              <a:buNone/>
            </a:pPr>
            <a:r>
              <a:rPr lang="en-US" sz="2000" dirty="1" smtClean="0"/>
              <a:t>Direct dial: (302) 984-6042</a:t>
            </a:r>
            <a:br>
              <a:rPr lang="en-US" sz="2000" dirty="1" smtClean="0"/>
            </a:br>
            <a:r>
              <a:rPr lang="en-US" sz="2000" dirty="1" smtClean="0"/>
              <a:t>jbrady@potteranderson.com</a:t>
            </a:r>
          </a:p>
          <a:p>
            <a:pPr marL="0" indent="0" eaLnBrk="1" hangingPunct="1">
              <a:buNone/>
            </a:pPr>
            <a:endParaRPr lang="en-US" sz="2000" smtClean="0"/>
          </a:p>
          <a:p>
            <a:pPr marL="0" indent="0" eaLnBrk="1" hangingPunct="1">
              <a:buNone/>
            </a:pPr>
            <a:r>
              <a:rPr lang="en-US" sz="2000" dirty="1" smtClean="0"/>
              <a:t>Potter Anderson &amp; Corroon LLP</a:t>
            </a:r>
            <a:br>
              <a:rPr lang="en-US" sz="2000" dirty="1" smtClean="0"/>
            </a:br>
            <a:r>
              <a:rPr lang="en-US" sz="2000" dirty="1" smtClean="0"/>
              <a:t>1313 North Market Street</a:t>
            </a:r>
            <a:br>
              <a:rPr lang="en-US" sz="2000" dirty="1" smtClean="0"/>
            </a:br>
            <a:r>
              <a:rPr lang="en-US" sz="2000" dirty="1" smtClean="0"/>
              <a:t>PO Box 951</a:t>
            </a:r>
            <a:br>
              <a:rPr lang="en-US" sz="2000" dirty="1" smtClean="0"/>
            </a:br>
            <a:r>
              <a:rPr lang="en-US" sz="2000" dirty="1" smtClean="0"/>
              <a:t>Wilmington, DE 19899-0951</a:t>
            </a:r>
            <a:br>
              <a:rPr lang="en-US" sz="2000" dirty="1" smtClean="0"/>
            </a:br>
            <a:r>
              <a:rPr lang="en-US" sz="2000" dirty="1" smtClean="0"/>
              <a:t>www.potteranderson.com</a:t>
            </a:r>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HIPAA:  An Overview</a:t>
            </a:r>
          </a:p>
        </p:txBody>
      </p:sp>
      <p:sp>
        <p:nvSpPr>
          <p:cNvPr id="3" name="Content Placeholder 2"/>
          <p:cNvSpPr>
            <a:spLocks noGrp="1"/>
          </p:cNvSpPr>
          <p:nvPr>
            <p:ph idx="1"/>
          </p:nvPr>
        </p:nvSpPr>
        <p:spPr/>
        <p:txBody>
          <a:bodyPr/>
          <a:lstStyle/>
          <a:p>
            <a:pPr>
              <a:spcBef>
                <a:spcPct val="0"/>
              </a:spcBef>
              <a:spcAft>
                <a:spcPts val="1800"/>
              </a:spcAft>
            </a:pPr>
            <a:r>
              <a:rPr lang="en-US" dirty="1" smtClean="0"/>
              <a:t>Who is covered by the HIPAA privacy requirements?</a:t>
            </a:r>
          </a:p>
          <a:p>
            <a:pPr lvl="1">
              <a:spcBef>
                <a:spcPct val="0"/>
              </a:spcBef>
              <a:spcAft>
                <a:spcPts val="1800"/>
              </a:spcAft>
            </a:pPr>
            <a:r>
              <a:rPr lang="en-US" dirty="1" smtClean="0"/>
              <a:t>Health Plans (e.g., employee welfare benefit plans, health insurance issuers and HMOs)</a:t>
            </a:r>
          </a:p>
          <a:p>
            <a:pPr lvl="1">
              <a:spcBef>
                <a:spcPct val="0"/>
              </a:spcBef>
              <a:spcAft>
                <a:spcPts val="1800"/>
              </a:spcAft>
            </a:pPr>
            <a:r>
              <a:rPr lang="en-US" dirty="1" smtClean="0"/>
              <a:t>Health Care Clearinghouse (e.g., re-pricing companies, billing companies and value-added networks)</a:t>
            </a:r>
          </a:p>
          <a:p>
            <a:pPr lvl="1">
              <a:spcBef>
                <a:spcPct val="0"/>
              </a:spcBef>
              <a:spcAft>
                <a:spcPts val="1800"/>
              </a:spcAft>
            </a:pPr>
            <a:r>
              <a:rPr lang="en-US" b="1" dirty="1" smtClean="0"/>
              <a:t>Health Care Providers (e.g., doctors, hospitals, long-term care facilities, home health agencies, etc.) who transmit PHI in electronic form</a:t>
            </a:r>
          </a:p>
          <a:p>
            <a:pPr lvl="1">
              <a:spcBef>
                <a:spcPct val="0"/>
              </a:spcBef>
              <a:spcAft>
                <a:spcPts val="1800"/>
              </a:spcAft>
            </a:pPr>
            <a:r>
              <a:rPr lang="en-US" dirty="1" smtClean="0"/>
              <a:t>These are referred to as “covered entities”</a:t>
            </a:r>
          </a:p>
          <a:p>
            <a:pPr lvl="1">
              <a:buNone/>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HIPAA:  An Overview</a:t>
            </a:r>
          </a:p>
        </p:txBody>
      </p:sp>
      <p:sp>
        <p:nvSpPr>
          <p:cNvPr id="3" name="Content Placeholder 2"/>
          <p:cNvSpPr>
            <a:spLocks noGrp="1"/>
          </p:cNvSpPr>
          <p:nvPr>
            <p:ph idx="1"/>
          </p:nvPr>
        </p:nvSpPr>
        <p:spPr/>
        <p:txBody>
          <a:bodyPr/>
          <a:lstStyle/>
          <a:p>
            <a:pPr>
              <a:spcBef>
                <a:spcPct val="0"/>
              </a:spcBef>
              <a:spcAft>
                <a:spcPts val="1800"/>
              </a:spcAft>
            </a:pPr>
            <a:r>
              <a:rPr lang="en-US" dirty="1" smtClean="0"/>
              <a:t>What is PHI?</a:t>
            </a:r>
          </a:p>
          <a:p>
            <a:pPr lvl="1">
              <a:spcBef>
                <a:spcPct val="0"/>
              </a:spcBef>
              <a:spcAft>
                <a:spcPts val="1800"/>
              </a:spcAft>
            </a:pPr>
            <a:r>
              <a:rPr lang="en-US" dirty="1" smtClean="0"/>
              <a:t>PHI is information created or received by a health care organization that relates to an individual’s past, present or future health or condition</a:t>
            </a:r>
          </a:p>
          <a:p>
            <a:pPr lvl="1">
              <a:spcBef>
                <a:spcPct val="0"/>
              </a:spcBef>
              <a:spcAft>
                <a:spcPts val="1800"/>
              </a:spcAft>
            </a:pPr>
            <a:r>
              <a:rPr lang="en-US" dirty="1" smtClean="0"/>
              <a:t>PHI includes any data about a patient that could potentially identify the patient, such as Social Security number, name, address, phone number, date of birth, email address, and account or record numbers</a:t>
            </a:r>
          </a:p>
          <a:p>
            <a:pPr lvl="1">
              <a:spcBef>
                <a:spcPct val="0"/>
              </a:spcBef>
              <a:spcAft>
                <a:spcPts val="1800"/>
              </a:spcAft>
            </a:pPr>
            <a:r>
              <a:rPr lang="en-US" dirty="1" smtClean="0"/>
              <a:t>Covers all forms of communication used in a healthcare facility such as computer records, patient orders, white boards for assignments, communication boards in patient rooms, and faxes</a:t>
            </a:r>
            <a:endParaRPr lang="en-US"/>
          </a:p>
        </p:txBody>
      </p:sp>
    </p:spTree>
    <p:extLst>
      <p:ext uri="{BB962C8B-B14F-4D97-AF65-F5344CB8AC3E}">
        <p14:creationId xmlns:p14="http://schemas.microsoft.com/office/powerpoint/2010/main" val="1211036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HIPAA:  An Overview</a:t>
            </a:r>
          </a:p>
        </p:txBody>
      </p:sp>
      <p:sp>
        <p:nvSpPr>
          <p:cNvPr id="3" name="Content Placeholder 2"/>
          <p:cNvSpPr>
            <a:spLocks noGrp="1"/>
          </p:cNvSpPr>
          <p:nvPr>
            <p:ph idx="1"/>
          </p:nvPr>
        </p:nvSpPr>
        <p:spPr/>
        <p:txBody>
          <a:bodyPr/>
          <a:lstStyle/>
          <a:p>
            <a:pPr>
              <a:spcBef>
                <a:spcPct val="0"/>
              </a:spcBef>
              <a:spcAft>
                <a:spcPts val="1800"/>
              </a:spcAft>
            </a:pPr>
            <a:r>
              <a:rPr lang="en-US" dirty="1" smtClean="0"/>
              <a:t>Examples of information that can identify an individual (besides the obvious):</a:t>
            </a:r>
          </a:p>
          <a:p>
            <a:pPr lvl="1">
              <a:spcBef>
                <a:spcPct val="0"/>
              </a:spcBef>
              <a:spcAft>
                <a:spcPts val="1800"/>
              </a:spcAft>
            </a:pPr>
            <a:r>
              <a:rPr lang="en-US" dirty="1" smtClean="0"/>
              <a:t>Dates directly related to an individual, other than year (e.g., admission date, discharge date, date of death, etc.)</a:t>
            </a:r>
          </a:p>
          <a:p>
            <a:pPr lvl="1">
              <a:spcBef>
                <a:spcPct val="0"/>
              </a:spcBef>
              <a:spcAft>
                <a:spcPts val="1800"/>
              </a:spcAft>
            </a:pPr>
            <a:r>
              <a:rPr lang="en-US" dirty="1" smtClean="0"/>
              <a:t>Medical record numbers</a:t>
            </a:r>
          </a:p>
          <a:p>
            <a:pPr lvl="1">
              <a:spcBef>
                <a:spcPct val="0"/>
              </a:spcBef>
              <a:spcAft>
                <a:spcPts val="1800"/>
              </a:spcAft>
            </a:pPr>
            <a:r>
              <a:rPr lang="en-US" dirty="1" smtClean="0"/>
              <a:t>Health plan beneficiary numbers</a:t>
            </a:r>
          </a:p>
          <a:p>
            <a:pPr lvl="1">
              <a:spcBef>
                <a:spcPct val="0"/>
              </a:spcBef>
              <a:spcAft>
                <a:spcPts val="1800"/>
              </a:spcAft>
            </a:pPr>
            <a:r>
              <a:rPr lang="en-US" dirty="1" smtClean="0"/>
              <a:t>Certificate / license numbers</a:t>
            </a:r>
          </a:p>
          <a:p>
            <a:pPr lvl="1">
              <a:spcBef>
                <a:spcPct val="0"/>
              </a:spcBef>
              <a:spcAft>
                <a:spcPts val="1800"/>
              </a:spcAft>
            </a:pPr>
            <a:r>
              <a:rPr lang="en-US" dirty="1" smtClean="0"/>
              <a:t>Vehicle identifiers – license plate numbers and VINs</a:t>
            </a:r>
          </a:p>
          <a:p>
            <a:pPr lvl="1">
              <a:spcBef>
                <a:spcPct val="0"/>
              </a:spcBef>
              <a:spcAft>
                <a:spcPts val="1800"/>
              </a:spcAft>
            </a:pPr>
            <a:r>
              <a:rPr lang="en-US" dirty="1" smtClean="0"/>
              <a:t>Device identifiers and serial numbers</a:t>
            </a:r>
          </a:p>
          <a:p>
            <a:pPr lvl="1">
              <a:spcBef>
                <a:spcPct val="0"/>
              </a:spcBef>
              <a:spcAft>
                <a:spcPts val="1800"/>
              </a:spcAft>
            </a:pPr>
            <a:r>
              <a:rPr lang="en-US" dirty="1" smtClean="0"/>
              <a:t>Full face photographic images</a:t>
            </a:r>
            <a:endParaRPr lang="en-US"/>
          </a:p>
        </p:txBody>
      </p:sp>
    </p:spTree>
    <p:extLst>
      <p:ext uri="{BB962C8B-B14F-4D97-AF65-F5344CB8AC3E}">
        <p14:creationId xmlns:p14="http://schemas.microsoft.com/office/powerpoint/2010/main" val="1008170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HIPAA:  An Overview</a:t>
            </a:r>
          </a:p>
        </p:txBody>
      </p:sp>
      <p:sp>
        <p:nvSpPr>
          <p:cNvPr id="3" name="Content Placeholder 2"/>
          <p:cNvSpPr>
            <a:spLocks noGrp="1"/>
          </p:cNvSpPr>
          <p:nvPr>
            <p:ph idx="1"/>
          </p:nvPr>
        </p:nvSpPr>
        <p:spPr/>
        <p:txBody>
          <a:bodyPr/>
          <a:lstStyle/>
          <a:p>
            <a:pPr>
              <a:spcBef>
                <a:spcPct val="0"/>
              </a:spcBef>
              <a:spcAft>
                <a:spcPts val="1800"/>
              </a:spcAft>
            </a:pPr>
            <a:r>
              <a:rPr lang="en-US" dirty="1" smtClean="0"/>
              <a:t>To comply with the Privacy Rule, covered entities must:</a:t>
            </a:r>
          </a:p>
          <a:p>
            <a:pPr lvl="1">
              <a:spcBef>
                <a:spcPct val="0"/>
              </a:spcBef>
              <a:spcAft>
                <a:spcPts val="1800"/>
              </a:spcAft>
            </a:pPr>
            <a:r>
              <a:rPr lang="en-US" dirty="1" smtClean="0"/>
              <a:t>Implement measures to protect health information</a:t>
            </a:r>
          </a:p>
          <a:p>
            <a:pPr lvl="1">
              <a:spcBef>
                <a:spcPct val="0"/>
              </a:spcBef>
              <a:spcAft>
                <a:spcPts val="1800"/>
              </a:spcAft>
            </a:pPr>
            <a:r>
              <a:rPr lang="en-US" dirty="1" smtClean="0"/>
              <a:t>Limit the use and sharing of health information to the minimum extent necessary</a:t>
            </a:r>
          </a:p>
          <a:p>
            <a:pPr lvl="1">
              <a:spcBef>
                <a:spcPct val="0"/>
              </a:spcBef>
              <a:spcAft>
                <a:spcPts val="1800"/>
              </a:spcAft>
            </a:pPr>
            <a:r>
              <a:rPr lang="en-US" dirty="1" smtClean="0"/>
              <a:t>Enter into agreements with service providers to ensure that health information is properly handled (business associate agreement – more on that later)</a:t>
            </a:r>
          </a:p>
          <a:p>
            <a:pPr lvl="1">
              <a:spcBef>
                <a:spcPct val="0"/>
              </a:spcBef>
              <a:spcAft>
                <a:spcPts val="1800"/>
              </a:spcAft>
            </a:pPr>
            <a:r>
              <a:rPr lang="en-US" dirty="1" smtClean="0"/>
              <a:t>Implement procedures to limit access to patients’ health information</a:t>
            </a:r>
          </a:p>
          <a:p>
            <a:pPr lvl="1">
              <a:spcBef>
                <a:spcPct val="0"/>
              </a:spcBef>
              <a:spcAft>
                <a:spcPts val="1800"/>
              </a:spcAft>
            </a:pPr>
            <a:r>
              <a:rPr lang="en-US" dirty="1" smtClean="0"/>
              <a:t>Administer training programs on protecting health information</a:t>
            </a:r>
          </a:p>
          <a:p>
            <a:pPr lvl="1">
              <a:spcBef>
                <a:spcPct val="0"/>
              </a:spcBef>
              <a:spcAft>
                <a:spcPts val="1800"/>
              </a:spcAft>
            </a:pPr>
            <a:r>
              <a:rPr lang="en-US" dirty="1" smtClean="0"/>
              <a:t>Obtain an individual’s authorization to release PHI, unless it is a disclosure authorized under HIPAA</a:t>
            </a:r>
            <a:endParaRPr lang="en-US"/>
          </a:p>
        </p:txBody>
      </p:sp>
    </p:spTree>
    <p:extLst>
      <p:ext uri="{BB962C8B-B14F-4D97-AF65-F5344CB8AC3E}">
        <p14:creationId xmlns:p14="http://schemas.microsoft.com/office/powerpoint/2010/main" val="2433519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HIPAA:  An Overview</a:t>
            </a:r>
          </a:p>
        </p:txBody>
      </p:sp>
      <p:sp>
        <p:nvSpPr>
          <p:cNvPr id="3" name="Content Placeholder 2"/>
          <p:cNvSpPr>
            <a:spLocks noGrp="1"/>
          </p:cNvSpPr>
          <p:nvPr>
            <p:ph idx="1"/>
          </p:nvPr>
        </p:nvSpPr>
        <p:spPr/>
        <p:txBody>
          <a:bodyPr/>
          <a:lstStyle/>
          <a:p>
            <a:pPr>
              <a:spcBef>
                <a:spcPct val="0"/>
              </a:spcBef>
              <a:spcAft>
                <a:spcPts val="1200"/>
              </a:spcAft>
            </a:pPr>
            <a:r>
              <a:rPr lang="en-US" dirty="1" smtClean="0"/>
              <a:t>Authorized disclosures include:</a:t>
            </a:r>
          </a:p>
          <a:p>
            <a:pPr lvl="1">
              <a:spcBef>
                <a:spcPct val="0"/>
              </a:spcBef>
              <a:spcAft>
                <a:spcPts val="1200"/>
              </a:spcAft>
            </a:pPr>
            <a:r>
              <a:rPr lang="en-US" dirty="1" smtClean="0"/>
              <a:t>For purposes of payment, treatment, or health care operations</a:t>
            </a:r>
          </a:p>
          <a:p>
            <a:pPr lvl="1">
              <a:spcBef>
                <a:spcPct val="0"/>
              </a:spcBef>
              <a:spcAft>
                <a:spcPts val="1200"/>
              </a:spcAft>
            </a:pPr>
            <a:r>
              <a:rPr lang="en-US" dirty="1" smtClean="0"/>
              <a:t>Mandatory reports:  abuse, neglect or domestic violence</a:t>
            </a:r>
          </a:p>
          <a:p>
            <a:pPr lvl="1">
              <a:spcBef>
                <a:spcPct val="0"/>
              </a:spcBef>
              <a:spcAft>
                <a:spcPts val="1200"/>
              </a:spcAft>
            </a:pPr>
            <a:r>
              <a:rPr lang="en-US" dirty="1" smtClean="0"/>
              <a:t>Public health and oversight of health care system</a:t>
            </a:r>
          </a:p>
          <a:p>
            <a:pPr lvl="1">
              <a:spcBef>
                <a:spcPct val="0"/>
              </a:spcBef>
              <a:spcAft>
                <a:spcPts val="1200"/>
              </a:spcAft>
            </a:pPr>
            <a:r>
              <a:rPr lang="en-US" dirty="1" smtClean="0"/>
              <a:t>Averting serious threats to health and safety</a:t>
            </a:r>
          </a:p>
          <a:p>
            <a:pPr lvl="1">
              <a:spcBef>
                <a:spcPct val="0"/>
              </a:spcBef>
              <a:spcAft>
                <a:spcPts val="1200"/>
              </a:spcAft>
            </a:pPr>
            <a:r>
              <a:rPr lang="en-US" dirty="1" smtClean="0"/>
              <a:t>Law enforcement functions</a:t>
            </a:r>
          </a:p>
          <a:p>
            <a:pPr lvl="1">
              <a:spcBef>
                <a:spcPct val="0"/>
              </a:spcBef>
              <a:spcAft>
                <a:spcPts val="1200"/>
              </a:spcAft>
            </a:pPr>
            <a:r>
              <a:rPr lang="en-US" dirty="1" smtClean="0"/>
              <a:t>Judicial and Administrative Proceedings</a:t>
            </a:r>
          </a:p>
          <a:p>
            <a:pPr lvl="2">
              <a:spcBef>
                <a:spcPct val="0"/>
              </a:spcBef>
              <a:spcAft>
                <a:spcPts val="1200"/>
              </a:spcAft>
            </a:pPr>
            <a:r>
              <a:rPr lang="en-US" dirty="1" smtClean="0"/>
              <a:t>court order</a:t>
            </a:r>
          </a:p>
          <a:p>
            <a:pPr lvl="2">
              <a:spcBef>
                <a:spcPct val="0"/>
              </a:spcBef>
              <a:spcAft>
                <a:spcPts val="1200"/>
              </a:spcAft>
            </a:pPr>
            <a:r>
              <a:rPr lang="en-US" dirty="1" smtClean="0"/>
              <a:t>subpoena, discovery requests or other lawful process without order if “adequate assurance” is provided (subject of request must be given notice and opportunity to object)</a:t>
            </a:r>
            <a:endParaRPr lang="en-US"/>
          </a:p>
        </p:txBody>
      </p:sp>
    </p:spTree>
    <p:extLst>
      <p:ext uri="{BB962C8B-B14F-4D97-AF65-F5344CB8AC3E}">
        <p14:creationId xmlns:p14="http://schemas.microsoft.com/office/powerpoint/2010/main" val="1000671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HIPAA:  An Overview</a:t>
            </a:r>
          </a:p>
        </p:txBody>
      </p:sp>
      <p:sp>
        <p:nvSpPr>
          <p:cNvPr id="3" name="Content Placeholder 2"/>
          <p:cNvSpPr>
            <a:spLocks noGrp="1"/>
          </p:cNvSpPr>
          <p:nvPr>
            <p:ph idx="1"/>
          </p:nvPr>
        </p:nvSpPr>
        <p:spPr/>
        <p:txBody>
          <a:bodyPr/>
          <a:lstStyle/>
          <a:p>
            <a:pPr>
              <a:spcBef>
                <a:spcPct val="0"/>
              </a:spcBef>
              <a:spcAft>
                <a:spcPts val="1200"/>
              </a:spcAft>
            </a:pPr>
            <a:r>
              <a:rPr lang="en-US" dirty="1" smtClean="0"/>
              <a:t>Authorizations – Core Elements:</a:t>
            </a:r>
          </a:p>
          <a:p>
            <a:pPr lvl="1">
              <a:spcBef>
                <a:spcPct val="0"/>
              </a:spcBef>
              <a:spcAft>
                <a:spcPts val="1000"/>
              </a:spcAft>
            </a:pPr>
            <a:r>
              <a:rPr lang="en-US" sz="1800" dirty="1" smtClean="0"/>
              <a:t>Description of the PHI to be released</a:t>
            </a:r>
          </a:p>
          <a:p>
            <a:pPr lvl="1">
              <a:spcBef>
                <a:spcPct val="0"/>
              </a:spcBef>
              <a:spcAft>
                <a:spcPts val="1000"/>
              </a:spcAft>
            </a:pPr>
            <a:r>
              <a:rPr lang="en-US" sz="1800" dirty="1" smtClean="0"/>
              <a:t>Name of recipient or class of recipients</a:t>
            </a:r>
          </a:p>
          <a:p>
            <a:pPr lvl="1">
              <a:spcBef>
                <a:spcPct val="0"/>
              </a:spcBef>
              <a:spcAft>
                <a:spcPts val="1000"/>
              </a:spcAft>
            </a:pPr>
            <a:r>
              <a:rPr lang="en-US" sz="1800" dirty="1" smtClean="0"/>
              <a:t>Purpose</a:t>
            </a:r>
          </a:p>
          <a:p>
            <a:pPr lvl="1">
              <a:spcBef>
                <a:spcPct val="0"/>
              </a:spcBef>
              <a:spcAft>
                <a:spcPts val="1000"/>
              </a:spcAft>
            </a:pPr>
            <a:r>
              <a:rPr lang="en-US" sz="1800" dirty="1" smtClean="0"/>
              <a:t>Expiration date or event</a:t>
            </a:r>
          </a:p>
          <a:p>
            <a:pPr lvl="1">
              <a:spcBef>
                <a:spcPct val="0"/>
              </a:spcBef>
              <a:spcAft>
                <a:spcPts val="1000"/>
              </a:spcAft>
            </a:pPr>
            <a:r>
              <a:rPr lang="en-US" sz="1800" dirty="1" smtClean="0"/>
              <a:t>Right to revoke</a:t>
            </a:r>
          </a:p>
          <a:p>
            <a:pPr lvl="1">
              <a:spcBef>
                <a:spcPct val="0"/>
              </a:spcBef>
              <a:spcAft>
                <a:spcPts val="1000"/>
              </a:spcAft>
            </a:pPr>
            <a:r>
              <a:rPr lang="en-US" sz="1800" dirty="1" smtClean="0"/>
              <a:t>Statement that PHI used or disclosed pursuant to the authorization may be subject to redisclosure and no longer protected by HIPAA</a:t>
            </a:r>
          </a:p>
          <a:p>
            <a:pPr lvl="1">
              <a:spcBef>
                <a:spcPct val="0"/>
              </a:spcBef>
              <a:spcAft>
                <a:spcPts val="1000"/>
              </a:spcAft>
            </a:pPr>
            <a:r>
              <a:rPr lang="en-US" sz="1800" dirty="1" smtClean="0"/>
              <a:t>Signature of the individual and date</a:t>
            </a:r>
          </a:p>
          <a:p>
            <a:pPr lvl="1">
              <a:spcBef>
                <a:spcPct val="0"/>
              </a:spcBef>
              <a:spcAft>
                <a:spcPts val="1000"/>
              </a:spcAft>
            </a:pPr>
            <a:r>
              <a:rPr lang="en-US" sz="1800" dirty="1" smtClean="0"/>
              <a:t>If the signer is a legal representative, a description of the authority to act (e.g., guardian, POA, etc.)</a:t>
            </a:r>
          </a:p>
          <a:p>
            <a:pPr lvl="1">
              <a:spcBef>
                <a:spcPct val="0"/>
              </a:spcBef>
              <a:spcAft>
                <a:spcPts val="1000"/>
              </a:spcAft>
            </a:pPr>
            <a:r>
              <a:rPr lang="en-US" sz="1800" dirty="1" smtClean="0"/>
              <a:t>Prohibition against conditioning treatment, payment, or eligibility on the provision of an authorization</a:t>
            </a:r>
            <a:endParaRPr lang="en-US" sz="1800"/>
          </a:p>
        </p:txBody>
      </p:sp>
    </p:spTree>
    <p:extLst>
      <p:ext uri="{BB962C8B-B14F-4D97-AF65-F5344CB8AC3E}">
        <p14:creationId xmlns:p14="http://schemas.microsoft.com/office/powerpoint/2010/main" val="1872723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 Slide">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5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52" charset="-128"/>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5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52"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
  <Slides>33</Slide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2018-11-02T11:25:20Z</cp:lastPrinted>
  <dcterms:created xsi:type="dcterms:W3CDTF">2018-11-02T11:25:20Z</dcterms:created>
  <dcterms:modified xsi:type="dcterms:W3CDTF">2018-11-02T11:25:20Z</dcterms:modified>
</cp:coreProperties>
</file>