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5" r:id="rId22"/>
    <p:sldId id="284" r:id="rId23"/>
    <p:sldId id="286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/>
    <p:restoredTop sz="94647"/>
  </p:normalViewPr>
  <p:slideViewPr>
    <p:cSldViewPr snapToGrid="0" snapToObjects="1">
      <p:cViewPr varScale="1">
        <p:scale>
          <a:sx n="57" d="100"/>
          <a:sy n="57" d="100"/>
        </p:scale>
        <p:origin x="3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E2CE7-BEFB-574F-A204-31B6C67BB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09C4B-BCD3-AB45-9D13-ABDBBDD02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E8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0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0AD0-CDF4-D344-AC92-E8C98A3C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E7FD9-BA4F-5449-B39A-D39EBBB2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13503"/>
            <a:ext cx="5485440" cy="46475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4A672-2CC1-DE46-AD3E-B45D95103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11E4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909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56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EAB8FBDE-BD3D-42EA-B956-77C5C13D1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3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1" y="2362201"/>
            <a:ext cx="10257367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758215E0-FCF6-4865-A35F-8264D3A8A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9996-2DEC-C044-A4FF-D310DEA28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90219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E11FB-62E4-E148-A760-2A1EA054C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9021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071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1880-09EE-6549-A535-EF591CC4A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696569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C0B0D-31A5-DF40-857F-DCCB24D83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696569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11E4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02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80408-B17C-B74A-97E2-49C4599B1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90219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3B99E-BECF-6D4C-B244-0CD4F53A9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7165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7D2F3-AD35-E945-8D7E-F2AB9AC27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9686" y="1825625"/>
            <a:ext cx="470873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743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62A4-715C-C74E-8F56-ABCBBB74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69717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C3814-30F1-A248-A808-2F63D2B3C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7064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4F47C-6F63-4848-A70B-D856D681B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70643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6F786-CB1B-8E4A-ADAF-3B45F3900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8232" y="1681163"/>
            <a:ext cx="47087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D1C66A-51FA-244B-BBB5-4E9C89EB8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8232" y="2505075"/>
            <a:ext cx="470873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11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B4860-2871-F040-BAAC-328FE41C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90219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5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Gr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569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with Bottom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7A7BD2B-888B-4548-8F81-722BAA435D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8275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024D47-A77C-2044-ABB8-8BA68B4022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429" y="6096001"/>
            <a:ext cx="10014097" cy="44656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Photo caption - information</a:t>
            </a:r>
          </a:p>
        </p:txBody>
      </p:sp>
    </p:spTree>
    <p:extLst>
      <p:ext uri="{BB962C8B-B14F-4D97-AF65-F5344CB8AC3E}">
        <p14:creationId xmlns:p14="http://schemas.microsoft.com/office/powerpoint/2010/main" val="192957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&amp; Inform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8EA1-9FE9-8B48-8038-48F873B68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4C346-AD1F-604C-B04F-D99DE0337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13503"/>
            <a:ext cx="5485440" cy="46475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CE43E-E907-554F-8640-E16B480D5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11E4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44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8936D-8337-A942-82FE-8A1786DCC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6902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B4862DE7-0283-C74B-90F8-F30A08CC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6902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8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68" r:id="rId10"/>
    <p:sldLayoutId id="2147483670" r:id="rId11"/>
    <p:sldLayoutId id="2147483671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5B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11E4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11E4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11E4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1E4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1E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ccesslex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lawarelaw.widener.edu/dataform" TargetMode="External"/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nualcreditreport.com/index.action" TargetMode="External"/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lawarelaw.widener.edu/files/resources/24-25costofattendancehandout1stjd.pdf" TargetMode="External"/><Relationship Id="rId2" Type="http://schemas.openxmlformats.org/officeDocument/2006/relationships/hyperlink" Target="https://delawarelaw.widener.edu/files/resources/24t25prospectivestudentsguide.pdf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Arial Black" pitchFamily="34" charset="0"/>
              </a:rPr>
              <a:t>Eleanor A. Kelly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Director of Financial Aid</a:t>
            </a: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800" dirty="0"/>
              <a:t>Delaware Law School</a:t>
            </a:r>
            <a:br>
              <a:rPr lang="en-US" sz="4800" dirty="0">
                <a:solidFill>
                  <a:srgbClr val="F5DF71"/>
                </a:solidFill>
              </a:rPr>
            </a:br>
            <a:r>
              <a:rPr lang="en-US" sz="4800" dirty="0">
                <a:solidFill>
                  <a:schemeClr val="bg2"/>
                </a:solidFill>
              </a:rPr>
              <a:t>Financing your Legal Education</a:t>
            </a:r>
            <a:r>
              <a:rPr lang="en-US" sz="4800" dirty="0">
                <a:solidFill>
                  <a:srgbClr val="F5DF7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668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114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/>
              <a:t>Outside Organizations</a:t>
            </a:r>
          </a:p>
          <a:p>
            <a:r>
              <a:rPr lang="en-US" dirty="0"/>
              <a:t> may offer scholarship/grant or fellowship opportunities</a:t>
            </a:r>
          </a:p>
          <a:p>
            <a:pPr marL="0" indent="0">
              <a:buNone/>
            </a:pPr>
            <a:r>
              <a:rPr lang="en-US" sz="1900" dirty="0"/>
              <a:t>	</a:t>
            </a:r>
          </a:p>
          <a:p>
            <a:r>
              <a:rPr lang="en-US" dirty="0" err="1"/>
              <a:t>AccessLex</a:t>
            </a:r>
            <a:r>
              <a:rPr lang="en-US" dirty="0"/>
              <a:t> Scholarship Databank available at </a:t>
            </a:r>
            <a:r>
              <a:rPr lang="en-US" dirty="0">
                <a:hlinkClick r:id="rId2"/>
              </a:rPr>
              <a:t>http://accesslex.org</a:t>
            </a:r>
            <a:r>
              <a:rPr lang="en-US" dirty="0"/>
              <a:t> or from our outside scholarship page 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dirty="0"/>
              <a:t>Financial Aid Office/Career Development Office– post notices in Simplicity, DLS’s online job bank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Private Lenders</a:t>
            </a:r>
          </a:p>
          <a:p>
            <a:r>
              <a:rPr lang="en-US" dirty="0"/>
              <a:t>Carefully evaluate repayment terms and conditions to be an informed borrower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31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for Financial Aid	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Complete Free Application for Financial Aid – online at </a:t>
            </a:r>
            <a:r>
              <a:rPr lang="en-US" sz="2400" dirty="0">
                <a:hlinkClick r:id="rId2"/>
              </a:rPr>
              <a:t>https://studentaid.gov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Determines your eligibility for federal financial aid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Checks other databases for verification of citizenship or eligible non-citizenship, prior federal loan borrowing status, overall federal loan debt, </a:t>
            </a:r>
            <a:r>
              <a:rPr lang="en-US" sz="2000" dirty="0" err="1"/>
              <a:t>ect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“Better FAFSA” Implementation Challenges  </a:t>
            </a:r>
          </a:p>
          <a:p>
            <a:pPr lvl="2"/>
            <a:r>
              <a:rPr lang="en-US" sz="1600" dirty="0"/>
              <a:t>You may have experienced delays or technical issues when completing. FAFSA for 24-25.</a:t>
            </a:r>
          </a:p>
          <a:p>
            <a:pPr lvl="2"/>
            <a:r>
              <a:rPr lang="en-US" sz="1600" dirty="0"/>
              <a:t>FAFSA results have not been released to schools </a:t>
            </a:r>
          </a:p>
          <a:p>
            <a:pPr lvl="2"/>
            <a:r>
              <a:rPr lang="en-US" sz="1600" dirty="0"/>
              <a:t>Students are not able to make corrections if needed </a:t>
            </a:r>
          </a:p>
          <a:p>
            <a:r>
              <a:rPr lang="en-US" sz="2400" dirty="0"/>
              <a:t>Complete Delaware Law School Financial Aid Data Form at </a:t>
            </a:r>
            <a:r>
              <a:rPr lang="en-US" sz="2400" dirty="0">
                <a:hlinkClick r:id="rId3"/>
              </a:rPr>
              <a:t>http://delawarelaw.widener.edu/dataform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Provides FAO important info regarding enrollment plans and loan amounts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023732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for Direct Loans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9877"/>
            <a:ext cx="9690219" cy="4707086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How do I know if I’m eligible? </a:t>
            </a:r>
          </a:p>
          <a:p>
            <a:pPr lvl="1"/>
            <a:r>
              <a:rPr lang="en-US" sz="2000" dirty="0"/>
              <a:t>Were you eligible for federal financial aid previously?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Yes</a:t>
            </a:r>
          </a:p>
          <a:p>
            <a:pPr lvl="1"/>
            <a:r>
              <a:rPr lang="en-US" sz="2000" dirty="0"/>
              <a:t>Are you a US Citizen or Eligible Non-Citizen?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Yes</a:t>
            </a:r>
          </a:p>
          <a:p>
            <a:pPr lvl="1"/>
            <a:r>
              <a:rPr lang="en-US" sz="2000" dirty="0"/>
              <a:t>You are not in default on any federal educational loans or grants?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Yes</a:t>
            </a:r>
          </a:p>
          <a:p>
            <a:pPr lvl="1"/>
            <a:r>
              <a:rPr lang="en-US" sz="2000" dirty="0"/>
              <a:t>Have you borrowed less than 138,500.00 in Subsidized and/or Unsubsidized Federal Direct Loans?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Yes</a:t>
            </a:r>
          </a:p>
          <a:p>
            <a:pPr marL="0" indent="0">
              <a:buNone/>
            </a:pPr>
            <a:r>
              <a:rPr lang="en-US" dirty="0"/>
              <a:t>You are likely eligible to borrow through the Federal Direct Unsubsidized Loan Program for up to 20, 500.00 depending on your prior level of borrowing as a graduate student. 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Complete Direct Loan Subsidized/Unsubsidized MPN – Master Promissory note if you plan to borrow federal loans to help pay your tuition at </a:t>
            </a:r>
            <a:r>
              <a:rPr lang="en-US" sz="2400" dirty="0">
                <a:hlinkClick r:id="rId2"/>
              </a:rPr>
              <a:t>https://studentaid.gov</a:t>
            </a:r>
            <a:r>
              <a:rPr lang="en-US" sz="2400" dirty="0"/>
              <a:t> </a:t>
            </a:r>
          </a:p>
          <a:p>
            <a:r>
              <a:rPr lang="en-US" sz="2400" dirty="0"/>
              <a:t>You will not indicate an amount.  The maximum amount for graduate students is $20,500.</a:t>
            </a:r>
          </a:p>
          <a:p>
            <a:r>
              <a:rPr lang="en-US" sz="2400" dirty="0"/>
              <a:t>If you wish to borrow less than the maximum; please indicate amount requested on the Delaware Law School Data Form.</a:t>
            </a:r>
          </a:p>
        </p:txBody>
      </p:sp>
    </p:spTree>
    <p:extLst>
      <p:ext uri="{BB962C8B-B14F-4D97-AF65-F5344CB8AC3E}">
        <p14:creationId xmlns:p14="http://schemas.microsoft.com/office/powerpoint/2010/main" val="298278723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for Direct Loans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940037" y="1811708"/>
            <a:ext cx="9115189" cy="48938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Graduate PLUS Loan Process – two steps!</a:t>
            </a:r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https://studentaid.gov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Step 1: Under Loans &amp; Grants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PLUS Loans: Grad PLUS and Parent PLUS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b="1" dirty="0"/>
              <a:t>Click “Learn More” next to “I am a Graduate or Professional Student”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	You will authorize a credit check and indicate an amount that you want to borrow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Step 2: Complete a MPN for </a:t>
            </a:r>
            <a:r>
              <a:rPr lang="en-US" dirty="0" err="1"/>
              <a:t>GradPLUS</a:t>
            </a:r>
            <a:r>
              <a:rPr lang="en-US" dirty="0"/>
              <a:t> Loan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	Please do not apply for </a:t>
            </a:r>
            <a:r>
              <a:rPr lang="en-US" b="1" dirty="0" err="1"/>
              <a:t>GradPLUS</a:t>
            </a:r>
            <a:r>
              <a:rPr lang="en-US" b="1" dirty="0"/>
              <a:t> until after May 1, 2024!</a:t>
            </a:r>
          </a:p>
          <a:p>
            <a:pPr lvl="1" algn="ctr">
              <a:buFontTx/>
              <a:buNone/>
            </a:pPr>
            <a:endParaRPr lang="en-US" b="1" dirty="0"/>
          </a:p>
          <a:p>
            <a:pPr lvl="1">
              <a:buFontTx/>
              <a:buNone/>
            </a:pPr>
            <a:r>
              <a:rPr lang="en-US" b="1" dirty="0"/>
              <a:t>If you are concerned about your ability to be credit approved for a </a:t>
            </a:r>
            <a:r>
              <a:rPr lang="en-US" b="1" dirty="0" err="1"/>
              <a:t>GradPLUS</a:t>
            </a:r>
            <a:r>
              <a:rPr lang="en-US" b="1" dirty="0"/>
              <a:t> loan, you can request a free credit report at </a:t>
            </a:r>
            <a:r>
              <a:rPr lang="en-US" b="1" dirty="0">
                <a:hlinkClick r:id="rId3"/>
              </a:rPr>
              <a:t>https://www.annualcreditreport.com/index.action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5574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financial aid can I have?	 </a:t>
            </a:r>
          </a:p>
        </p:txBody>
      </p:sp>
      <p:sp>
        <p:nvSpPr>
          <p:cNvPr id="130207" name="Rectangle 15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of Attendance includes tuition and fees, books and living expenses for 9 months. </a:t>
            </a:r>
          </a:p>
          <a:p>
            <a:r>
              <a:rPr lang="en-US" dirty="0"/>
              <a:t>Evaluate your own budget to determine if you have other resources that you can use to help pay some expenses.  </a:t>
            </a:r>
          </a:p>
          <a:p>
            <a:r>
              <a:rPr lang="en-US" dirty="0"/>
              <a:t>If borrowing loans, your lifestyle choices will determine your level of borrowing. 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20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36" name="AutoShap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 – Regular Division 2024-2025</a:t>
            </a:r>
          </a:p>
        </p:txBody>
      </p:sp>
      <p:graphicFrame>
        <p:nvGraphicFramePr>
          <p:cNvPr id="132288" name="Group 19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67424969"/>
              </p:ext>
            </p:extLst>
          </p:nvPr>
        </p:nvGraphicFramePr>
        <p:xfrm>
          <a:off x="2362201" y="2362200"/>
          <a:ext cx="7693025" cy="4150996"/>
        </p:xfrm>
        <a:graphic>
          <a:graphicData uri="http://schemas.openxmlformats.org/drawingml/2006/table">
            <a:tbl>
              <a:tblPr/>
              <a:tblGrid>
                <a:gridCol w="334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Off-Campus or Dorms</a:t>
                      </a: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Commuting from parent’s home</a:t>
                      </a: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Tuition (31 credits)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$58,838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$58,838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SBA Fee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$120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$120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Books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$1,550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$1,550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Food &amp; Housing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14,031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$5,013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Personal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$4,302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$4,302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Transportation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$3,618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$3,618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Loan Fees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$1,368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$1,368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$83,827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$74,809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332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36" name="AutoShape 4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COA – Extended Division </a:t>
            </a:r>
            <a:br>
              <a:rPr lang="en-US" dirty="0"/>
            </a:br>
            <a:r>
              <a:rPr lang="en-US" dirty="0"/>
              <a:t>2024-2025</a:t>
            </a:r>
          </a:p>
        </p:txBody>
      </p:sp>
      <p:graphicFrame>
        <p:nvGraphicFramePr>
          <p:cNvPr id="132288" name="Group 19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52324760"/>
              </p:ext>
            </p:extLst>
          </p:nvPr>
        </p:nvGraphicFramePr>
        <p:xfrm>
          <a:off x="2362201" y="2362200"/>
          <a:ext cx="7693025" cy="4150996"/>
        </p:xfrm>
        <a:graphic>
          <a:graphicData uri="http://schemas.openxmlformats.org/drawingml/2006/table">
            <a:tbl>
              <a:tblPr/>
              <a:tblGrid>
                <a:gridCol w="334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Off-Campus or Dorms</a:t>
                      </a: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Commuting from parent’s home</a:t>
                      </a: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Tuition (23 credits)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$43,654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$43,654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SBA Fee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$120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$120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Books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$1,240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$1,240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Food &amp; Housing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$14,031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$5,013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Personal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$4,302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$4,302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Transportation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$3,618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$3,618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Loan Fees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$1,368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$1,368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$68,333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$59,315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856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minimize borrowing.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difference between the cost of attendance and your tuition bill.</a:t>
            </a:r>
          </a:p>
          <a:p>
            <a:r>
              <a:rPr lang="en-US" dirty="0"/>
              <a:t>Develop a student budget and start ‘living like a law student” now.</a:t>
            </a:r>
          </a:p>
          <a:p>
            <a:r>
              <a:rPr lang="en-US" dirty="0"/>
              <a:t>Plan to live on-campus or with a </a:t>
            </a:r>
            <a:r>
              <a:rPr lang="en-US" dirty="0" err="1"/>
              <a:t>roomate</a:t>
            </a:r>
            <a:r>
              <a:rPr lang="en-US" dirty="0"/>
              <a:t> (s)</a:t>
            </a:r>
          </a:p>
          <a:p>
            <a:pPr lvl="1"/>
            <a:r>
              <a:rPr lang="en-US" dirty="0"/>
              <a:t>Connect by attending Delaware Law’s Accepted Applicant events</a:t>
            </a:r>
          </a:p>
          <a:p>
            <a:r>
              <a:rPr lang="en-US" dirty="0"/>
              <a:t>Pay off consumer debt (</a:t>
            </a:r>
            <a:r>
              <a:rPr lang="en-US" dirty="0" err="1"/>
              <a:t>ie</a:t>
            </a:r>
            <a:r>
              <a:rPr lang="en-US" dirty="0"/>
              <a:t>. Credit cards)</a:t>
            </a:r>
          </a:p>
        </p:txBody>
      </p:sp>
    </p:spTree>
    <p:extLst>
      <p:ext uri="{BB962C8B-B14F-4D97-AF65-F5344CB8AC3E}">
        <p14:creationId xmlns:p14="http://schemas.microsoft.com/office/powerpoint/2010/main" val="3743982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554052"/>
          </a:xfrm>
        </p:spPr>
        <p:txBody>
          <a:bodyPr>
            <a:normAutofit fontScale="90000"/>
          </a:bodyPr>
          <a:lstStyle/>
          <a:p>
            <a:r>
              <a:rPr lang="en-US" dirty="0"/>
              <a:t>Financial Aid Worksheet</a:t>
            </a:r>
          </a:p>
        </p:txBody>
      </p:sp>
      <p:graphicFrame>
        <p:nvGraphicFramePr>
          <p:cNvPr id="11" name="Table Placeholder 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98516716"/>
              </p:ext>
            </p:extLst>
          </p:nvPr>
        </p:nvGraphicFramePr>
        <p:xfrm>
          <a:off x="743484" y="1316061"/>
          <a:ext cx="8853443" cy="5435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8916">
                  <a:extLst>
                    <a:ext uri="{9D8B030D-6E8A-4147-A177-3AD203B41FA5}">
                      <a16:colId xmlns:a16="http://schemas.microsoft.com/office/drawing/2014/main" val="3885953994"/>
                    </a:ext>
                  </a:extLst>
                </a:gridCol>
                <a:gridCol w="1009006">
                  <a:extLst>
                    <a:ext uri="{9D8B030D-6E8A-4147-A177-3AD203B41FA5}">
                      <a16:colId xmlns:a16="http://schemas.microsoft.com/office/drawing/2014/main" val="1535608791"/>
                    </a:ext>
                  </a:extLst>
                </a:gridCol>
                <a:gridCol w="1304575">
                  <a:extLst>
                    <a:ext uri="{9D8B030D-6E8A-4147-A177-3AD203B41FA5}">
                      <a16:colId xmlns:a16="http://schemas.microsoft.com/office/drawing/2014/main" val="3432023376"/>
                    </a:ext>
                  </a:extLst>
                </a:gridCol>
                <a:gridCol w="407681">
                  <a:extLst>
                    <a:ext uri="{9D8B030D-6E8A-4147-A177-3AD203B41FA5}">
                      <a16:colId xmlns:a16="http://schemas.microsoft.com/office/drawing/2014/main" val="2026574666"/>
                    </a:ext>
                  </a:extLst>
                </a:gridCol>
                <a:gridCol w="1865133">
                  <a:extLst>
                    <a:ext uri="{9D8B030D-6E8A-4147-A177-3AD203B41FA5}">
                      <a16:colId xmlns:a16="http://schemas.microsoft.com/office/drawing/2014/main" val="2529709"/>
                    </a:ext>
                  </a:extLst>
                </a:gridCol>
                <a:gridCol w="1087145">
                  <a:extLst>
                    <a:ext uri="{9D8B030D-6E8A-4147-A177-3AD203B41FA5}">
                      <a16:colId xmlns:a16="http://schemas.microsoft.com/office/drawing/2014/main" val="1810965450"/>
                    </a:ext>
                  </a:extLst>
                </a:gridCol>
                <a:gridCol w="1290987">
                  <a:extLst>
                    <a:ext uri="{9D8B030D-6E8A-4147-A177-3AD203B41FA5}">
                      <a16:colId xmlns:a16="http://schemas.microsoft.com/office/drawing/2014/main" val="3573692743"/>
                    </a:ext>
                  </a:extLst>
                </a:gridCol>
              </a:tblGrid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Fall 2023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Spring 2024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extLst>
                  <a:ext uri="{0D108BD9-81ED-4DB2-BD59-A6C34878D82A}">
                    <a16:rowId xmlns:a16="http://schemas.microsoft.com/office/drawing/2014/main" val="3448218050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extLst>
                  <a:ext uri="{0D108BD9-81ED-4DB2-BD59-A6C34878D82A}">
                    <a16:rowId xmlns:a16="http://schemas.microsoft.com/office/drawing/2014/main" val="413166953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Fall 24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Spring 25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375132719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Budget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Budget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020587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Number of Credits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Number of Credits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667137607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Estimated Cost per credit Hour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$1,898.00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Estimated Cost per credit Hour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$1,898.00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2325623402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SBA Fee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$60.00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SBA Fee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$60.00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3132380295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Tuition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$30,428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Tuition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$28,530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2735138535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Living Expenses -Dorm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Living Expenses - Dorm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675755600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$30,428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$28,530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1571728094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extLst>
                  <a:ext uri="{0D108BD9-81ED-4DB2-BD59-A6C34878D82A}">
                    <a16:rowId xmlns:a16="http://schemas.microsoft.com/office/drawing/2014/main" val="3492138572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Expected Financial Aid Fall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Gross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Expected Financial Aid Spring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Gross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572743395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Scholarships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$12,500.00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$12,500.00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Scholarships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$12,500.00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$12,500.00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914006064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Federal Direct Unsubsidized Loan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$10,250.00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$10,142.00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Federal Direct Unsubsidized Loan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$10,250.00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$10,142.00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907245018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Other-Seat Deposit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$400.00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$400.00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Other-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1734298230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4268408330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Subtotals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$23,150.00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$23,042.00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Subtotals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$22,750.00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$22,642.00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741513263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3898500079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Tuition Balance Due After Aid Above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$7,386.00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Tuition Balance Due After Aid Above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$5,888.00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1992541947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893117628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extLst>
                  <a:ext uri="{0D108BD9-81ED-4DB2-BD59-A6C34878D82A}">
                    <a16:rowId xmlns:a16="http://schemas.microsoft.com/office/drawing/2014/main" val="1347387009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Additional Resources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Additional Resources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extLst>
                  <a:ext uri="{0D108BD9-81ED-4DB2-BD59-A6C34878D82A}">
                    <a16:rowId xmlns:a16="http://schemas.microsoft.com/office/drawing/2014/main" val="3811361068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Graduate Plus Loan (federal option)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$9,000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$8,619.00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Graduate Plus Loan  (federal option)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$9,000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$8,619.00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3846051776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Alternative Loan (private option)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Alternative Loan (private option)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1366291103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3344920398"/>
                  </a:ext>
                </a:extLst>
              </a:tr>
              <a:tr h="158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$8,619.00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$8,619.00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4078043402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Estimated Refund/Balance Due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($1,233)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Estimated Refund/Balance Due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($2,731)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84" marR="5584" marT="5584" marB="0" anchor="ctr"/>
                </a:tc>
                <a:extLst>
                  <a:ext uri="{0D108BD9-81ED-4DB2-BD59-A6C34878D82A}">
                    <a16:rowId xmlns:a16="http://schemas.microsoft.com/office/drawing/2014/main" val="295702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498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What’s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580972"/>
            <a:ext cx="4706432" cy="4101981"/>
          </a:xfrm>
        </p:spPr>
        <p:txBody>
          <a:bodyPr>
            <a:normAutofit/>
          </a:bodyPr>
          <a:lstStyle/>
          <a:p>
            <a:r>
              <a:rPr lang="en-US" dirty="0"/>
              <a:t>Apply for Federal Financial Aid if you have not done so. </a:t>
            </a:r>
          </a:p>
          <a:p>
            <a:r>
              <a:rPr lang="en-US" dirty="0"/>
              <a:t>If you have already completed the 24-25 FAFSA, please be patient. We anticipate receiving results from the Department of Education in April/May and will begin packaging students.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8232" y="1264779"/>
            <a:ext cx="4708732" cy="1179318"/>
          </a:xfrm>
        </p:spPr>
        <p:txBody>
          <a:bodyPr>
            <a:normAutofit/>
          </a:bodyPr>
          <a:lstStyle/>
          <a:p>
            <a:r>
              <a:rPr lang="en-US" dirty="0"/>
              <a:t>When/How will I get my Award Letter Offer?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8232" y="2153540"/>
            <a:ext cx="4708732" cy="41874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When? As quickly as we can make them available</a:t>
            </a:r>
          </a:p>
          <a:p>
            <a:r>
              <a:rPr lang="en-US" dirty="0"/>
              <a:t>Award Offer Letters will be posted on </a:t>
            </a:r>
            <a:r>
              <a:rPr lang="en-US" dirty="0" err="1"/>
              <a:t>MyWidener</a:t>
            </a:r>
            <a:r>
              <a:rPr lang="en-US" dirty="0"/>
              <a:t> portal </a:t>
            </a:r>
          </a:p>
          <a:p>
            <a:r>
              <a:rPr lang="en-US" dirty="0"/>
              <a:t>You will receive an email with a link to access award letter offer and other important financial aid information. 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0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873" y="685800"/>
            <a:ext cx="8834927" cy="731838"/>
          </a:xfrm>
        </p:spPr>
        <p:txBody>
          <a:bodyPr/>
          <a:lstStyle/>
          <a:p>
            <a:r>
              <a:rPr lang="en-US" dirty="0"/>
              <a:t>Financing Your Legal Education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12606" y="1700613"/>
            <a:ext cx="8802168" cy="1042587"/>
          </a:xfrm>
        </p:spPr>
        <p:txBody>
          <a:bodyPr>
            <a:normAutofit/>
          </a:bodyPr>
          <a:lstStyle/>
          <a:p>
            <a:r>
              <a:rPr lang="en-US" dirty="0"/>
              <a:t>Congratulation on your acceptance to Delaware Law School!</a:t>
            </a:r>
          </a:p>
          <a:p>
            <a:r>
              <a:rPr lang="en-US" dirty="0"/>
              <a:t>Now – how do you pay for it?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12606" y="3170490"/>
            <a:ext cx="4178892" cy="1752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Good News</a:t>
            </a:r>
          </a:p>
          <a:p>
            <a:r>
              <a:rPr lang="en-US" dirty="0"/>
              <a:t>There is money available to help pay for Law School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69026" y="3170490"/>
            <a:ext cx="4041775" cy="14478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Bad News</a:t>
            </a:r>
          </a:p>
          <a:p>
            <a:r>
              <a:rPr lang="en-US" dirty="0"/>
              <a:t>Likely to include loans which must be paid back</a:t>
            </a:r>
          </a:p>
        </p:txBody>
      </p:sp>
    </p:spTree>
    <p:extLst>
      <p:ext uri="{BB962C8B-B14F-4D97-AF65-F5344CB8AC3E}">
        <p14:creationId xmlns:p14="http://schemas.microsoft.com/office/powerpoint/2010/main" val="569667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90219" cy="626187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Important Terms &amp;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170774"/>
            <a:ext cx="4716567" cy="286284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Cost of Attendance or Budget is not your bill from Delaware Law.</a:t>
            </a:r>
          </a:p>
          <a:p>
            <a:r>
              <a:rPr lang="en-US" dirty="0"/>
              <a:t>Tuition is charged per credits for the number of registered credits</a:t>
            </a:r>
          </a:p>
          <a:p>
            <a:r>
              <a:rPr lang="en-US" dirty="0"/>
              <a:t>Net Tuition and fees is tuition/fees/on-campus housing minus scholarship/grant financial aid and pending loan disbursements.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9686" y="991312"/>
            <a:ext cx="4708734" cy="27175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Widener University Bursar’s Office will post an E-Bill for tuition, fees and on-campus housing on </a:t>
            </a:r>
            <a:r>
              <a:rPr lang="en-US" dirty="0" err="1"/>
              <a:t>MyWidener</a:t>
            </a:r>
            <a:r>
              <a:rPr lang="en-US" dirty="0"/>
              <a:t> portal.</a:t>
            </a:r>
          </a:p>
          <a:p>
            <a:r>
              <a:rPr lang="en-US" dirty="0"/>
              <a:t>You will get an email with a link to your E-Bill to your Widener email address. </a:t>
            </a:r>
          </a:p>
          <a:p>
            <a:r>
              <a:rPr lang="en-US" dirty="0"/>
              <a:t>Payment arrangements will need to be in place by the E-bill due date. Payment arrangements include pending financial aid, including loans and/or setting up a payment plan.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4576" y="4902284"/>
            <a:ext cx="9690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68AD"/>
                </a:solidFill>
                <a:latin typeface="jaf-bernino-sans"/>
                <a:hlinkClick r:id="rId2"/>
              </a:rPr>
              <a:t> Prospective Delaware Law Students Guide to Financial Aid 2024-25</a:t>
            </a:r>
            <a:r>
              <a:rPr lang="en-US" dirty="0">
                <a:solidFill>
                  <a:srgbClr val="00234C"/>
                </a:solidFill>
                <a:latin typeface="jaf-bernino-sans"/>
              </a:rPr>
              <a:t> (pdf)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4576" y="5370100"/>
            <a:ext cx="9006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https://delawarelaw.widener.edu/files/resources/24-25costofattendancehandout1stjd.pdf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120" y="5837916"/>
            <a:ext cx="9895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Appointments available with Financial Aid Staff to discuss financing options in-person, over the phone or via Zoom.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3863" y="4299044"/>
            <a:ext cx="154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724757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Thank you.</a:t>
            </a:r>
          </a:p>
        </p:txBody>
      </p:sp>
      <p:sp>
        <p:nvSpPr>
          <p:cNvPr id="59394" name="AutoShape 102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Questions????</a:t>
            </a:r>
          </a:p>
        </p:txBody>
      </p:sp>
    </p:spTree>
    <p:extLst>
      <p:ext uri="{BB962C8B-B14F-4D97-AF65-F5344CB8AC3E}">
        <p14:creationId xmlns:p14="http://schemas.microsoft.com/office/powerpoint/2010/main" val="3912760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Sources of 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Delaware Law School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Federal 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Outside Organizations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Your own resources 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391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/>
              <a:t>Delaware Law School</a:t>
            </a:r>
          </a:p>
          <a:p>
            <a:r>
              <a:rPr lang="en-US" sz="2400" dirty="0"/>
              <a:t>Merit Based Scholarship Program</a:t>
            </a:r>
          </a:p>
          <a:p>
            <a:pPr lvl="1"/>
            <a:r>
              <a:rPr lang="en-US" sz="1800" dirty="0"/>
              <a:t>Intended to reward the many and distinctive academic, personal and professional accomplishments of our incoming students</a:t>
            </a:r>
          </a:p>
          <a:p>
            <a:pPr lvl="1"/>
            <a:r>
              <a:rPr lang="en-US" sz="1800" dirty="0"/>
              <a:t>Based on LSAT Score, Undergraduate GPA and overall Law School Application</a:t>
            </a:r>
          </a:p>
          <a:p>
            <a:pPr lvl="1"/>
            <a:r>
              <a:rPr lang="en-US" sz="1800" dirty="0"/>
              <a:t>Renewable for up to three years for full-time students and four years for part-time students provided the student maintains satisfactory academic performance.  </a:t>
            </a:r>
          </a:p>
          <a:p>
            <a:pPr lvl="1"/>
            <a:r>
              <a:rPr lang="en-US" sz="1800" dirty="0"/>
              <a:t>Notified with acceptance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lvl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8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Widener Scholar Loan Program</a:t>
            </a:r>
          </a:p>
          <a:p>
            <a:pPr lvl="1"/>
            <a:r>
              <a:rPr lang="en-US" dirty="0">
                <a:solidFill>
                  <a:srgbClr val="003366"/>
                </a:solidFill>
                <a:latin typeface="Arial" panose="020B0604020202020204" pitchFamily="34" charset="0"/>
              </a:rPr>
              <a:t>Opportunity to borrow a private loan through the Widener Scholar Loan Program awarded based on first year academic performance (cumulative grade point average)</a:t>
            </a:r>
          </a:p>
          <a:p>
            <a:pPr lvl="1"/>
            <a:r>
              <a:rPr lang="en-US" dirty="0">
                <a:solidFill>
                  <a:srgbClr val="003366"/>
                </a:solidFill>
                <a:latin typeface="Arial" panose="020B0604020202020204" pitchFamily="34" charset="0"/>
              </a:rPr>
              <a:t>No interest accrues on this revolving fund loan during law school and the six month grace period</a:t>
            </a:r>
          </a:p>
          <a:p>
            <a:pPr lvl="1"/>
            <a:r>
              <a:rPr lang="en-US" dirty="0">
                <a:solidFill>
                  <a:srgbClr val="003366"/>
                </a:solidFill>
                <a:latin typeface="Arial" panose="020B0604020202020204" pitchFamily="34" charset="0"/>
              </a:rPr>
              <a:t>5% interest rate accrues during repayment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6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Financial Aid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2362201" y="2362200"/>
            <a:ext cx="7693025" cy="4267200"/>
          </a:xfrm>
        </p:spPr>
        <p:txBody>
          <a:bodyPr/>
          <a:lstStyle/>
          <a:p>
            <a:r>
              <a:rPr lang="en-US" dirty="0"/>
              <a:t>Donor Scholarships</a:t>
            </a:r>
          </a:p>
          <a:p>
            <a:pPr lvl="1"/>
            <a:r>
              <a:rPr lang="en-US" sz="2000" dirty="0"/>
              <a:t>Scholarship Opportunities provided with funds donated by friends and Alumni of Delaware Law School</a:t>
            </a:r>
          </a:p>
          <a:p>
            <a:r>
              <a:rPr lang="en-US" dirty="0"/>
              <a:t> Fellowships</a:t>
            </a:r>
          </a:p>
          <a:p>
            <a:pPr lvl="1"/>
            <a:r>
              <a:rPr lang="en-US" sz="2000" dirty="0"/>
              <a:t>Wolcott Scholars Program, Schmutz Fellowship for Corporate and Business Law Institute Fellowship, Domestic Violence Research and Advocacy Fellowship </a:t>
            </a:r>
          </a:p>
          <a:p>
            <a:r>
              <a:rPr lang="en-US" dirty="0"/>
              <a:t>Yellow Ribbon Program for Veterans.</a:t>
            </a:r>
          </a:p>
          <a:p>
            <a:pPr lvl="1">
              <a:buFontTx/>
              <a:buNone/>
            </a:pPr>
            <a:r>
              <a:rPr lang="en-US" dirty="0"/>
              <a:t>- </a:t>
            </a:r>
            <a:r>
              <a:rPr lang="en-US" sz="2000" dirty="0"/>
              <a:t>Veterans eligible for Post 911 Education Benefits at 100% will pay zero out of pocket for tuition expenses.  </a:t>
            </a:r>
          </a:p>
        </p:txBody>
      </p:sp>
    </p:spTree>
    <p:extLst>
      <p:ext uri="{BB962C8B-B14F-4D97-AF65-F5344CB8AC3E}">
        <p14:creationId xmlns:p14="http://schemas.microsoft.com/office/powerpoint/2010/main" val="264699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dirty="0"/>
              <a:t>Federal Government</a:t>
            </a:r>
          </a:p>
          <a:p>
            <a:r>
              <a:rPr lang="en-US" dirty="0"/>
              <a:t>Major source of funding for Law Students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/>
              <a:t>Federal Direct Unsubsidized Loan</a:t>
            </a:r>
            <a:r>
              <a:rPr lang="en-US" dirty="0"/>
              <a:t> </a:t>
            </a:r>
          </a:p>
          <a:p>
            <a:pPr lvl="1">
              <a:buFontTx/>
              <a:buNone/>
            </a:pPr>
            <a:r>
              <a:rPr lang="en-US" dirty="0"/>
              <a:t>	- maximum amount = $20,500 per academic year</a:t>
            </a:r>
          </a:p>
          <a:p>
            <a:pPr lvl="1">
              <a:buFontTx/>
              <a:buNone/>
            </a:pPr>
            <a:r>
              <a:rPr lang="en-US" dirty="0"/>
              <a:t>	- no credit check</a:t>
            </a:r>
          </a:p>
          <a:p>
            <a:pPr lvl="1">
              <a:buFontTx/>
              <a:buNone/>
            </a:pPr>
            <a:r>
              <a:rPr lang="en-US" dirty="0"/>
              <a:t>	- maximum aggregate loan limit for law student 138,500.00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3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Federal Direct Unsubsidized Loan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Interest rate:  </a:t>
            </a:r>
            <a:r>
              <a:rPr lang="en-US" sz="1800" b="1" dirty="0">
                <a:solidFill>
                  <a:schemeClr val="hlink"/>
                </a:solidFill>
              </a:rPr>
              <a:t>Fixed annually in June, currently 7.05%</a:t>
            </a: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Interest accrues on the loan from the date of disbursement  </a:t>
            </a: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Grace period:  </a:t>
            </a:r>
            <a:r>
              <a:rPr lang="en-US" sz="1800" b="1" dirty="0">
                <a:solidFill>
                  <a:schemeClr val="hlink"/>
                </a:solidFill>
              </a:rPr>
              <a:t>6 months</a:t>
            </a:r>
            <a:endParaRPr lang="en-US" sz="1800" dirty="0">
              <a:solidFill>
                <a:schemeClr val="hlink"/>
              </a:solidFill>
            </a:endParaRP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Repayment term:  </a:t>
            </a:r>
            <a:r>
              <a:rPr lang="en-US" sz="1800" b="1" dirty="0">
                <a:solidFill>
                  <a:schemeClr val="hlink"/>
                </a:solidFill>
              </a:rPr>
              <a:t>10 years </a:t>
            </a:r>
            <a:r>
              <a:rPr lang="en-US" sz="1800" dirty="0">
                <a:solidFill>
                  <a:schemeClr val="hlink"/>
                </a:solidFill>
              </a:rPr>
              <a:t>(options to extend term available)</a:t>
            </a:r>
            <a:endParaRPr lang="en-US" sz="1800" b="1" dirty="0">
              <a:solidFill>
                <a:schemeClr val="hlink"/>
              </a:solidFill>
            </a:endParaRP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Lender:</a:t>
            </a:r>
            <a:r>
              <a:rPr lang="en-US" sz="1800" b="1" dirty="0">
                <a:solidFill>
                  <a:srgbClr val="F5DF71"/>
                </a:solidFill>
              </a:rPr>
              <a:t>  </a:t>
            </a:r>
            <a:r>
              <a:rPr lang="en-US" sz="1800" b="1" dirty="0">
                <a:solidFill>
                  <a:schemeClr val="hlink"/>
                </a:solidFill>
              </a:rPr>
              <a:t>Federal Government </a:t>
            </a:r>
          </a:p>
        </p:txBody>
      </p:sp>
    </p:spTree>
    <p:extLst>
      <p:ext uri="{BB962C8B-B14F-4D97-AF65-F5344CB8AC3E}">
        <p14:creationId xmlns:p14="http://schemas.microsoft.com/office/powerpoint/2010/main" val="16498304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Federal Direct Graduate PLUS Loan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53683" y="1794617"/>
            <a:ext cx="4977244" cy="4758583"/>
          </a:xfrm>
        </p:spPr>
        <p:txBody>
          <a:bodyPr>
            <a:normAutofit lnSpcReduction="10000"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Credit Check required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Based on Credit History, not Credit Score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000" dirty="0"/>
              <a:t>No/Little Credit = good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000" dirty="0"/>
              <a:t>“Adverse” credit – may need an endorser (co-signer) or appeal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May borrow cost of attendance minus financial aid (including unsubsidized loan)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Interest is fixed annually and accrues from date of disbursement.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Current interest rate for 23-24 is 8.05%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2000" dirty="0"/>
          </a:p>
          <a:p>
            <a:pPr lvl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2000" dirty="0"/>
          </a:p>
          <a:p>
            <a:pPr lvl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2000" dirty="0"/>
          </a:p>
          <a:p>
            <a:pPr lvl="1">
              <a:spcBef>
                <a:spcPct val="10000"/>
              </a:spcBef>
              <a:spcAft>
                <a:spcPct val="10000"/>
              </a:spcAft>
              <a:buNone/>
            </a:pPr>
            <a:endParaRPr lang="en-US" sz="2000" dirty="0"/>
          </a:p>
        </p:txBody>
      </p:sp>
      <p:pic>
        <p:nvPicPr>
          <p:cNvPr id="53252" name="Picture 4" descr="57256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69050" y="2362201"/>
            <a:ext cx="2770188" cy="34718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260707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nsideTrack_Theme_Final">
  <a:themeElements>
    <a:clrScheme name="Inside Track">
      <a:dk1>
        <a:srgbClr val="011E41"/>
      </a:dk1>
      <a:lt1>
        <a:srgbClr val="FFFFFF"/>
      </a:lt1>
      <a:dk2>
        <a:srgbClr val="0054B8"/>
      </a:dk2>
      <a:lt2>
        <a:srgbClr val="FFFFEA"/>
      </a:lt2>
      <a:accent1>
        <a:srgbClr val="0071BC"/>
      </a:accent1>
      <a:accent2>
        <a:srgbClr val="FFE800"/>
      </a:accent2>
      <a:accent3>
        <a:srgbClr val="FF9200"/>
      </a:accent3>
      <a:accent4>
        <a:srgbClr val="7F00FF"/>
      </a:accent4>
      <a:accent5>
        <a:srgbClr val="00FF7F"/>
      </a:accent5>
      <a:accent6>
        <a:srgbClr val="FF0000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773378A-CE4B-0D47-AC9D-D9F52B3DAAA9}" vid="{EE08B92E-BCC0-2E4D-9701-AE6D5FB3C65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9075246-d02d-4793-8a1a-01d3ae31dc2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1B5B6BF169544BD491DA08E96B4AB" ma:contentTypeVersion="18" ma:contentTypeDescription="Create a new document." ma:contentTypeScope="" ma:versionID="97f4b247ec8a2e9933a906c09ef0df20">
  <xsd:schema xmlns:xsd="http://www.w3.org/2001/XMLSchema" xmlns:xs="http://www.w3.org/2001/XMLSchema" xmlns:p="http://schemas.microsoft.com/office/2006/metadata/properties" xmlns:ns3="09075246-d02d-4793-8a1a-01d3ae31dc22" xmlns:ns4="29eea9bf-9ca1-42b0-8365-e51e29a7a338" targetNamespace="http://schemas.microsoft.com/office/2006/metadata/properties" ma:root="true" ma:fieldsID="ddc28e56b8afd5ff042356d32ae02874" ns3:_="" ns4:_="">
    <xsd:import namespace="09075246-d02d-4793-8a1a-01d3ae31dc22"/>
    <xsd:import namespace="29eea9bf-9ca1-42b0-8365-e51e29a7a3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75246-d02d-4793-8a1a-01d3ae31d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ea9bf-9ca1-42b0-8365-e51e29a7a33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CBB667-3B48-43A0-B7FA-7B241F1208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4DDE1E-1409-43B7-B777-F96B10538E6A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29eea9bf-9ca1-42b0-8365-e51e29a7a338"/>
    <ds:schemaRef ds:uri="http://schemas.openxmlformats.org/package/2006/metadata/core-properties"/>
    <ds:schemaRef ds:uri="09075246-d02d-4793-8a1a-01d3ae31dc2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7FB868D-4AD4-4774-AF7C-E78443DCA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075246-d02d-4793-8a1a-01d3ae31dc22"/>
    <ds:schemaRef ds:uri="29eea9bf-9ca1-42b0-8365-e51e29a7a3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InsideTrack_Theme_Final</Template>
  <TotalTime>984</TotalTime>
  <Words>1717</Words>
  <Application>Microsoft Office PowerPoint</Application>
  <PresentationFormat>Widescreen</PresentationFormat>
  <Paragraphs>373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Franklin Gothic Book</vt:lpstr>
      <vt:lpstr>Franklin Gothic Medium</vt:lpstr>
      <vt:lpstr>jaf-bernino-sans</vt:lpstr>
      <vt:lpstr>Tahoma</vt:lpstr>
      <vt:lpstr>Times New Roman</vt:lpstr>
      <vt:lpstr>Wingdings</vt:lpstr>
      <vt:lpstr>InsideTrack_Theme_Final</vt:lpstr>
      <vt:lpstr>Delaware Law School Financing your Legal Education </vt:lpstr>
      <vt:lpstr>Financing Your Legal Education</vt:lpstr>
      <vt:lpstr>Four Sources of Financial Aid</vt:lpstr>
      <vt:lpstr>Sources of Financial Aid</vt:lpstr>
      <vt:lpstr>Sources of Financial Aid</vt:lpstr>
      <vt:lpstr>Sources of Financial Aid</vt:lpstr>
      <vt:lpstr>Sources of Financial Aid</vt:lpstr>
      <vt:lpstr>Federal Direct Unsubsidized Loan </vt:lpstr>
      <vt:lpstr>Federal Direct Graduate PLUS Loan</vt:lpstr>
      <vt:lpstr>Sources of Financial Aid</vt:lpstr>
      <vt:lpstr>Applying for Financial Aid </vt:lpstr>
      <vt:lpstr>Applying for Direct Loans</vt:lpstr>
      <vt:lpstr>Applying for Direct Loans</vt:lpstr>
      <vt:lpstr>How much financial aid can I have?  </vt:lpstr>
      <vt:lpstr>COA – Regular Division 2024-2025</vt:lpstr>
      <vt:lpstr>COA – Extended Division  2024-2025</vt:lpstr>
      <vt:lpstr>How to minimize borrowing. </vt:lpstr>
      <vt:lpstr>Financial Aid Worksheet</vt:lpstr>
      <vt:lpstr> What’s next?</vt:lpstr>
      <vt:lpstr>Important Terms &amp; Resources </vt:lpstr>
      <vt:lpstr>Questions????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Caroline A Gardner</cp:lastModifiedBy>
  <cp:revision>49</cp:revision>
  <dcterms:created xsi:type="dcterms:W3CDTF">2020-08-24T13:22:57Z</dcterms:created>
  <dcterms:modified xsi:type="dcterms:W3CDTF">2024-03-20T17:31:20Z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0x010100BDA1B5B6BF169544BD491DA08E96B4AB</vt:lpwstr>
  </property>
</Properties>
</file>