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3" r:id="rId37"/>
    <p:sldId id="292" r:id="rId38"/>
    <p:sldId id="294" r:id="rId39"/>
    <p:sldId id="295" r:id="rId40"/>
    <p:sldId id="296" r:id="rId41"/>
    <p:sldId id="297" r:id="rId42"/>
    <p:sldId id="298" r:id="rId43"/>
    <p:sldId id="299" r:id="rId44"/>
    <p:sldId id="300" r:id="rId45"/>
    <p:sldId id="29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90" d="100"/>
          <a:sy n="90" d="100"/>
        </p:scale>
        <p:origin x="90"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3/30/2018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919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17736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597259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57023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88133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423488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820936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1554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8497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996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609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155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167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214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2666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1212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396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3/30/2018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93695907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55469"/>
            <a:ext cx="8825658" cy="3329581"/>
          </a:xfrm>
        </p:spPr>
        <p:txBody>
          <a:bodyPr>
            <a:normAutofit/>
          </a:bodyPr>
          <a:lstStyle/>
          <a:p>
            <a:pPr marL="0" indent="0"/>
            <a:r>
              <a:rPr lang="en-US" sz="6000" b="1" dirty="0"/>
              <a:t>The False Claims Act: </a:t>
            </a:r>
            <a:br>
              <a:rPr lang="en-US" sz="6000" b="1" dirty="0"/>
            </a:br>
            <a:r>
              <a:rPr lang="en-US" sz="6000" b="1" dirty="0"/>
              <a:t>Fraud in the Healthcare </a:t>
            </a:r>
            <a:r>
              <a:rPr lang="en-US" sz="6000" b="1" dirty="0" smtClean="0"/>
              <a:t>Setting</a:t>
            </a:r>
            <a:endParaRPr lang="en-US" sz="6000" dirty="0"/>
          </a:p>
        </p:txBody>
      </p:sp>
      <p:sp>
        <p:nvSpPr>
          <p:cNvPr id="3" name="Subtitle 2"/>
          <p:cNvSpPr>
            <a:spLocks noGrp="1"/>
          </p:cNvSpPr>
          <p:nvPr>
            <p:ph type="subTitle" idx="1"/>
          </p:nvPr>
        </p:nvSpPr>
        <p:spPr>
          <a:xfrm>
            <a:off x="1681513" y="4343400"/>
            <a:ext cx="8299099" cy="2032852"/>
          </a:xfrm>
        </p:spPr>
        <p:txBody>
          <a:bodyPr>
            <a:normAutofit/>
          </a:bodyPr>
          <a:lstStyle/>
          <a:p>
            <a:r>
              <a:rPr lang="en-US" sz="2800" dirty="0" smtClean="0"/>
              <a:t>Shauna B. Itri, ESQ. </a:t>
            </a:r>
          </a:p>
          <a:p>
            <a:r>
              <a:rPr lang="en-US" sz="2800" dirty="0" smtClean="0"/>
              <a:t>267-973-4265</a:t>
            </a:r>
          </a:p>
          <a:p>
            <a:r>
              <a:rPr lang="en-US" sz="2800" b="1" i="1" dirty="0">
                <a:solidFill>
                  <a:srgbClr val="FFFF00"/>
                </a:solidFill>
                <a:latin typeface="Georgia"/>
                <a:cs typeface="Georgia"/>
              </a:rPr>
              <a:t>www.linkedin.com/in/shaunaitri/ </a:t>
            </a:r>
          </a:p>
          <a:p>
            <a:endParaRPr lang="en-US" dirty="0" smtClean="0"/>
          </a:p>
          <a:p>
            <a:endParaRPr lang="en-US" dirty="0"/>
          </a:p>
        </p:txBody>
      </p:sp>
    </p:spTree>
    <p:extLst>
      <p:ext uri="{BB962C8B-B14F-4D97-AF65-F5344CB8AC3E}">
        <p14:creationId xmlns:p14="http://schemas.microsoft.com/office/powerpoint/2010/main" val="413369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705" y="108932"/>
            <a:ext cx="9698772" cy="817744"/>
          </a:xfrm>
        </p:spPr>
        <p:txBody>
          <a:bodyPr/>
          <a:lstStyle/>
          <a:p>
            <a:r>
              <a:rPr lang="en-US" dirty="0" smtClean="0"/>
              <a:t>False Claims Act: New Matters </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243" y="1077247"/>
            <a:ext cx="6248399" cy="491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1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717" y="158026"/>
            <a:ext cx="9735593" cy="1161411"/>
          </a:xfrm>
        </p:spPr>
        <p:txBody>
          <a:bodyPr>
            <a:normAutofit/>
          </a:bodyPr>
          <a:lstStyle/>
          <a:p>
            <a:pPr algn="l"/>
            <a:r>
              <a:rPr lang="en-US" sz="3600" dirty="0"/>
              <a:t>False Claims Act: Types of </a:t>
            </a:r>
            <a:r>
              <a:rPr lang="en-US" sz="3600" dirty="0" smtClean="0"/>
              <a:t>Cases </a:t>
            </a:r>
            <a:r>
              <a:rPr lang="en-US" sz="2000" dirty="0"/>
              <a:t/>
            </a:r>
            <a:br>
              <a:rPr lang="en-US" sz="2000" dirty="0"/>
            </a:br>
            <a:r>
              <a:rPr lang="en-US" sz="2000" i="1" dirty="0"/>
              <a:t>Source: Gibson Dunn “2015 Year-End False Claims Act Update” (January 6, 2016)</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374" y="1771406"/>
            <a:ext cx="53244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62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Whistleblower (“Relator”) Share of the Recovery</a:t>
            </a:r>
            <a:endParaRPr lang="en-US" dirty="0"/>
          </a:p>
        </p:txBody>
      </p:sp>
    </p:spTree>
    <p:extLst>
      <p:ext uri="{BB962C8B-B14F-4D97-AF65-F5344CB8AC3E}">
        <p14:creationId xmlns:p14="http://schemas.microsoft.com/office/powerpoint/2010/main" val="107376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168" y="268491"/>
            <a:ext cx="9612855" cy="805470"/>
          </a:xfrm>
        </p:spPr>
        <p:txBody>
          <a:bodyPr>
            <a:normAutofit/>
          </a:bodyPr>
          <a:lstStyle/>
          <a:p>
            <a:r>
              <a:rPr lang="en-US" sz="4400" dirty="0" smtClean="0"/>
              <a:t>Whistleblower Share</a:t>
            </a:r>
            <a:endParaRPr lang="en-US" sz="4400" dirty="0"/>
          </a:p>
        </p:txBody>
      </p:sp>
      <p:sp>
        <p:nvSpPr>
          <p:cNvPr id="3" name="Content Placeholder 2"/>
          <p:cNvSpPr>
            <a:spLocks noGrp="1"/>
          </p:cNvSpPr>
          <p:nvPr>
            <p:ph idx="1"/>
          </p:nvPr>
        </p:nvSpPr>
        <p:spPr>
          <a:xfrm>
            <a:off x="2663419" y="1147603"/>
            <a:ext cx="8839603" cy="5498674"/>
          </a:xfrm>
        </p:spPr>
        <p:txBody>
          <a:bodyPr>
            <a:normAutofit fontScale="85000" lnSpcReduction="20000"/>
          </a:bodyPr>
          <a:lstStyle/>
          <a:p>
            <a:r>
              <a:rPr lang="en-US" sz="2600" dirty="0"/>
              <a:t>Most Cases are not joined by the Government (80% declined); Declined cases are generally dropped (80%)</a:t>
            </a:r>
          </a:p>
          <a:p>
            <a:endParaRPr lang="en-US" sz="2600" dirty="0"/>
          </a:p>
          <a:p>
            <a:r>
              <a:rPr lang="en-US" sz="2600" dirty="0"/>
              <a:t>Only 100-15 FCA cases a year are positively resolved; take on average 38 months but may take a decade</a:t>
            </a:r>
          </a:p>
          <a:p>
            <a:endParaRPr lang="en-US" sz="2600" dirty="0"/>
          </a:p>
          <a:p>
            <a:r>
              <a:rPr lang="en-US" sz="2600" dirty="0"/>
              <a:t>Government intervenes = 15 to 25% of the Recovery</a:t>
            </a:r>
          </a:p>
          <a:p>
            <a:endParaRPr lang="en-US" sz="2600" dirty="0"/>
          </a:p>
          <a:p>
            <a:r>
              <a:rPr lang="en-US" sz="2600" dirty="0"/>
              <a:t>Government Does Not Intervene = 25 to 30% of the Recovery</a:t>
            </a:r>
          </a:p>
          <a:p>
            <a:endParaRPr lang="en-US" sz="2600" dirty="0"/>
          </a:p>
          <a:p>
            <a:r>
              <a:rPr lang="en-US" sz="2600" dirty="0"/>
              <a:t>Planned and Initiated the Fraud = Share may be Reduced</a:t>
            </a:r>
          </a:p>
          <a:p>
            <a:endParaRPr lang="en-US" sz="2600" dirty="0"/>
          </a:p>
          <a:p>
            <a:r>
              <a:rPr lang="en-US" sz="2600" dirty="0"/>
              <a:t>Convicted of a Crime Arising From the Fraud = Dismissed Form the Case and Recover Nothing</a:t>
            </a:r>
          </a:p>
          <a:p>
            <a:endParaRPr lang="en-US" dirty="0"/>
          </a:p>
        </p:txBody>
      </p:sp>
    </p:spTree>
    <p:extLst>
      <p:ext uri="{BB962C8B-B14F-4D97-AF65-F5344CB8AC3E}">
        <p14:creationId xmlns:p14="http://schemas.microsoft.com/office/powerpoint/2010/main" val="377205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Do You Have to Prove? </a:t>
            </a:r>
            <a:endParaRPr lang="en-US" sz="4800" dirty="0"/>
          </a:p>
        </p:txBody>
      </p:sp>
    </p:spTree>
    <p:extLst>
      <p:ext uri="{BB962C8B-B14F-4D97-AF65-F5344CB8AC3E}">
        <p14:creationId xmlns:p14="http://schemas.microsoft.com/office/powerpoint/2010/main" val="116812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073" y="158026"/>
            <a:ext cx="9747867" cy="1001851"/>
          </a:xfrm>
        </p:spPr>
        <p:txBody>
          <a:bodyPr/>
          <a:lstStyle/>
          <a:p>
            <a:r>
              <a:rPr lang="en-US" dirty="0" smtClean="0"/>
              <a:t>False Claims Act Elements </a:t>
            </a:r>
            <a:endParaRPr lang="en-US" dirty="0"/>
          </a:p>
        </p:txBody>
      </p:sp>
      <p:sp>
        <p:nvSpPr>
          <p:cNvPr id="3" name="Content Placeholder 2"/>
          <p:cNvSpPr>
            <a:spLocks noGrp="1"/>
          </p:cNvSpPr>
          <p:nvPr>
            <p:ph idx="1"/>
          </p:nvPr>
        </p:nvSpPr>
        <p:spPr>
          <a:xfrm>
            <a:off x="2086551" y="1221247"/>
            <a:ext cx="9428746" cy="5155006"/>
          </a:xfrm>
        </p:spPr>
        <p:txBody>
          <a:bodyPr/>
          <a:lstStyle/>
          <a:p>
            <a:pPr>
              <a:buFont typeface="Wingdings" panose="05000000000000000000" pitchFamily="2" charset="2"/>
              <a:buChar char="ü"/>
            </a:pPr>
            <a:r>
              <a:rPr lang="en-US" sz="2800" dirty="0"/>
              <a:t>false statement or engaged in fraudulent course of conduct </a:t>
            </a:r>
          </a:p>
          <a:p>
            <a:endParaRPr lang="en-US" sz="2800" dirty="0"/>
          </a:p>
          <a:p>
            <a:pPr>
              <a:buFont typeface="Wingdings" panose="05000000000000000000" pitchFamily="2" charset="2"/>
              <a:buChar char="ü"/>
            </a:pPr>
            <a:r>
              <a:rPr lang="en-US" sz="2800" dirty="0"/>
              <a:t>acted “knowingly”</a:t>
            </a:r>
          </a:p>
          <a:p>
            <a:pPr>
              <a:buFont typeface="Wingdings" panose="05000000000000000000" pitchFamily="2" charset="2"/>
              <a:buChar char="ü"/>
            </a:pPr>
            <a:endParaRPr lang="en-US" sz="2800" dirty="0"/>
          </a:p>
          <a:p>
            <a:pPr>
              <a:buFont typeface="Wingdings" panose="05000000000000000000" pitchFamily="2" charset="2"/>
              <a:buChar char="ü"/>
            </a:pPr>
            <a:r>
              <a:rPr lang="en-US" sz="2800" dirty="0"/>
              <a:t>the statement or conduct was material</a:t>
            </a:r>
          </a:p>
          <a:p>
            <a:pPr>
              <a:buFont typeface="Wingdings" panose="05000000000000000000" pitchFamily="2" charset="2"/>
              <a:buChar char="ü"/>
            </a:pPr>
            <a:endParaRPr lang="en-US" sz="2800" dirty="0"/>
          </a:p>
          <a:p>
            <a:pPr>
              <a:buFont typeface="Wingdings" panose="05000000000000000000" pitchFamily="2" charset="2"/>
              <a:buChar char="ü"/>
            </a:pPr>
            <a:r>
              <a:rPr lang="en-US" sz="2800" dirty="0"/>
              <a:t>caused the Government to pay out money or to forfeit money </a:t>
            </a:r>
            <a:r>
              <a:rPr lang="en-US" sz="2800" dirty="0" smtClean="0"/>
              <a:t>due</a:t>
            </a:r>
            <a:endParaRPr lang="en-US" sz="2800" dirty="0"/>
          </a:p>
        </p:txBody>
      </p:sp>
    </p:spTree>
    <p:extLst>
      <p:ext uri="{BB962C8B-B14F-4D97-AF65-F5344CB8AC3E}">
        <p14:creationId xmlns:p14="http://schemas.microsoft.com/office/powerpoint/2010/main" val="169730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Fraud Under The False Claims Act</a:t>
            </a:r>
            <a:endParaRPr lang="en-US" dirty="0"/>
          </a:p>
        </p:txBody>
      </p:sp>
    </p:spTree>
    <p:extLst>
      <p:ext uri="{BB962C8B-B14F-4D97-AF65-F5344CB8AC3E}">
        <p14:creationId xmlns:p14="http://schemas.microsoft.com/office/powerpoint/2010/main" val="287640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292" y="72109"/>
            <a:ext cx="9833784" cy="1112315"/>
          </a:xfrm>
        </p:spPr>
        <p:txBody>
          <a:bodyPr/>
          <a:lstStyle/>
          <a:p>
            <a:r>
              <a:rPr lang="en-US" dirty="0" smtClean="0"/>
              <a:t>Examples of Fraud Under the False Claims Act</a:t>
            </a:r>
            <a:endParaRPr lang="en-US" dirty="0"/>
          </a:p>
        </p:txBody>
      </p:sp>
      <p:sp>
        <p:nvSpPr>
          <p:cNvPr id="3" name="Content Placeholder 2"/>
          <p:cNvSpPr>
            <a:spLocks noGrp="1"/>
          </p:cNvSpPr>
          <p:nvPr>
            <p:ph idx="1"/>
          </p:nvPr>
        </p:nvSpPr>
        <p:spPr>
          <a:xfrm>
            <a:off x="1945401" y="1847212"/>
            <a:ext cx="9649675" cy="4786790"/>
          </a:xfrm>
        </p:spPr>
        <p:txBody>
          <a:bodyPr>
            <a:normAutofit/>
          </a:bodyPr>
          <a:lstStyle/>
          <a:p>
            <a:pPr lvl="1" indent="-457200">
              <a:lnSpc>
                <a:spcPct val="80000"/>
              </a:lnSpc>
            </a:pPr>
            <a:r>
              <a:rPr lang="en-US" sz="2400" b="1" u="sng" dirty="0">
                <a:solidFill>
                  <a:schemeClr val="accent1"/>
                </a:solidFill>
              </a:rPr>
              <a:t>Inpatient v.  Outpatient</a:t>
            </a:r>
            <a:r>
              <a:rPr lang="en-US" sz="2400" dirty="0"/>
              <a:t>: Performing and </a:t>
            </a:r>
            <a:r>
              <a:rPr lang="en-US" sz="2400" dirty="0" smtClean="0"/>
              <a:t>billing </a:t>
            </a:r>
          </a:p>
          <a:p>
            <a:pPr marL="285750" lvl="1" indent="0">
              <a:lnSpc>
                <a:spcPct val="80000"/>
              </a:lnSpc>
              <a:buNone/>
            </a:pPr>
            <a:r>
              <a:rPr lang="en-US" sz="2400" dirty="0"/>
              <a:t>	</a:t>
            </a:r>
            <a:r>
              <a:rPr lang="en-US" sz="2400" dirty="0" smtClean="0"/>
              <a:t>	procedures </a:t>
            </a:r>
            <a:r>
              <a:rPr lang="en-US" sz="2400" dirty="0"/>
              <a:t>as inpatient procedures </a:t>
            </a:r>
            <a:r>
              <a:rPr lang="en-US" sz="2400" dirty="0" smtClean="0"/>
              <a:t>when </a:t>
            </a:r>
            <a:r>
              <a:rPr lang="en-US" sz="2400" dirty="0"/>
              <a:t>the government believe </a:t>
            </a:r>
            <a:r>
              <a:rPr lang="en-US" sz="2400" dirty="0" smtClean="0"/>
              <a:t>		they should   </a:t>
            </a:r>
            <a:r>
              <a:rPr lang="en-US" sz="2400" dirty="0"/>
              <a:t>have been performed as outpatient </a:t>
            </a:r>
            <a:r>
              <a:rPr lang="en-US" sz="2400" dirty="0" smtClean="0"/>
              <a:t>procedures</a:t>
            </a:r>
            <a:r>
              <a:rPr lang="en-US" sz="2400" dirty="0"/>
              <a:t>.</a:t>
            </a:r>
          </a:p>
          <a:p>
            <a:pPr marL="0" lvl="1" indent="0">
              <a:lnSpc>
                <a:spcPct val="80000"/>
              </a:lnSpc>
              <a:buNone/>
            </a:pPr>
            <a:endParaRPr lang="en-US" sz="2400" dirty="0"/>
          </a:p>
          <a:p>
            <a:pPr lvl="1" indent="-457200">
              <a:lnSpc>
                <a:spcPct val="80000"/>
              </a:lnSpc>
            </a:pPr>
            <a:r>
              <a:rPr lang="en-US" sz="2400" b="1" u="sng" dirty="0">
                <a:solidFill>
                  <a:schemeClr val="accent1"/>
                </a:solidFill>
              </a:rPr>
              <a:t>Unlicensed Billing</a:t>
            </a:r>
            <a:r>
              <a:rPr lang="en-US" sz="2400" u="sng" dirty="0">
                <a:solidFill>
                  <a:schemeClr val="accent1"/>
                </a:solidFill>
              </a:rPr>
              <a:t>: </a:t>
            </a:r>
            <a:r>
              <a:rPr lang="en-US" sz="2400" dirty="0"/>
              <a:t>Billing for the services of improperly licensed personnel or for professionals excluded from participation in Medicare and Medicaid.</a:t>
            </a:r>
          </a:p>
          <a:p>
            <a:pPr marL="0" lvl="1" indent="0">
              <a:lnSpc>
                <a:spcPct val="80000"/>
              </a:lnSpc>
              <a:buNone/>
            </a:pPr>
            <a:endParaRPr lang="en-US" sz="2400" dirty="0"/>
          </a:p>
          <a:p>
            <a:pPr lvl="1" indent="-457200">
              <a:lnSpc>
                <a:spcPct val="80000"/>
              </a:lnSpc>
            </a:pPr>
            <a:r>
              <a:rPr lang="en-US" sz="2400" b="1" u="sng" dirty="0" err="1">
                <a:solidFill>
                  <a:schemeClr val="accent1"/>
                </a:solidFill>
              </a:rPr>
              <a:t>Upcoding</a:t>
            </a:r>
            <a:r>
              <a:rPr lang="en-US" sz="2400" u="sng" dirty="0">
                <a:solidFill>
                  <a:schemeClr val="accent1"/>
                </a:solidFill>
              </a:rPr>
              <a:t>: </a:t>
            </a:r>
            <a:r>
              <a:rPr lang="en-US" sz="2400" dirty="0"/>
              <a:t>Falsely representing that patients received a more complex or expensive service than what was actually provided.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540" y="1184424"/>
            <a:ext cx="2154495" cy="157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84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2110"/>
            <a:ext cx="9858331" cy="1505078"/>
          </a:xfrm>
        </p:spPr>
        <p:txBody>
          <a:bodyPr/>
          <a:lstStyle/>
          <a:p>
            <a:pPr algn="l"/>
            <a:r>
              <a:rPr lang="en-US" dirty="0"/>
              <a:t>Examples of Fraud Under the False Claims </a:t>
            </a:r>
            <a:r>
              <a:rPr lang="en-US" dirty="0" smtClean="0"/>
              <a:t>Act: Continued</a:t>
            </a:r>
            <a:endParaRPr lang="en-US" dirty="0"/>
          </a:p>
        </p:txBody>
      </p:sp>
      <p:sp>
        <p:nvSpPr>
          <p:cNvPr id="3" name="Content Placeholder 2"/>
          <p:cNvSpPr>
            <a:spLocks noGrp="1"/>
          </p:cNvSpPr>
          <p:nvPr>
            <p:ph idx="1"/>
          </p:nvPr>
        </p:nvSpPr>
        <p:spPr>
          <a:xfrm>
            <a:off x="1828800" y="1687651"/>
            <a:ext cx="9367377" cy="4823614"/>
          </a:xfrm>
        </p:spPr>
        <p:txBody>
          <a:bodyPr/>
          <a:lstStyle/>
          <a:p>
            <a:pPr lvl="1" indent="-457200">
              <a:lnSpc>
                <a:spcPct val="80000"/>
              </a:lnSpc>
            </a:pPr>
            <a:r>
              <a:rPr lang="en-US" sz="2400" b="1" u="sng" dirty="0">
                <a:solidFill>
                  <a:schemeClr val="accent1"/>
                </a:solidFill>
              </a:rPr>
              <a:t>Charging For Services Or Supplies Not Provided </a:t>
            </a:r>
            <a:r>
              <a:rPr lang="en-US" sz="2400" dirty="0"/>
              <a:t>: submitting claims to the Medicare or Medicaid for services or supplies that the provider did not deliver to a patient or beneficiary.</a:t>
            </a:r>
          </a:p>
          <a:p>
            <a:pPr marL="0" lvl="1" indent="0">
              <a:lnSpc>
                <a:spcPct val="80000"/>
              </a:lnSpc>
              <a:buNone/>
            </a:pPr>
            <a:endParaRPr lang="en-US" sz="2400" dirty="0"/>
          </a:p>
          <a:p>
            <a:pPr lvl="1" indent="-457200">
              <a:lnSpc>
                <a:spcPct val="80000"/>
              </a:lnSpc>
            </a:pPr>
            <a:r>
              <a:rPr lang="en-US" sz="2400" b="1" u="sng" dirty="0">
                <a:solidFill>
                  <a:schemeClr val="accent1"/>
                </a:solidFill>
              </a:rPr>
              <a:t>Falsifying or Failing to Maintain Records </a:t>
            </a:r>
            <a:r>
              <a:rPr lang="en-US" sz="2400" dirty="0">
                <a:solidFill>
                  <a:schemeClr val="accent1"/>
                </a:solidFill>
              </a:rPr>
              <a:t>: </a:t>
            </a:r>
            <a:r>
              <a:rPr lang="en-US" sz="2400" dirty="0"/>
              <a:t>Medicare and Medicaid will only reimburse a provider for services or supplies if those services or supplies are medically necessary. Providers are required to maintain various forms of documentation demonstrating medical necessity. If a provider or supplier either falsifies those records, or fails to maintain them, then the provider may be committing fraud when it submits claims for payment to the Medicare or Medicaid.</a:t>
            </a:r>
          </a:p>
          <a:p>
            <a:endParaRPr lang="en-US" dirty="0"/>
          </a:p>
        </p:txBody>
      </p:sp>
    </p:spTree>
    <p:extLst>
      <p:ext uri="{BB962C8B-B14F-4D97-AF65-F5344CB8AC3E}">
        <p14:creationId xmlns:p14="http://schemas.microsoft.com/office/powerpoint/2010/main" val="31072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Fraud and the False Claims Act</a:t>
            </a:r>
            <a:endParaRPr lang="en-US" dirty="0"/>
          </a:p>
        </p:txBody>
      </p:sp>
    </p:spTree>
    <p:extLst>
      <p:ext uri="{BB962C8B-B14F-4D97-AF65-F5344CB8AC3E}">
        <p14:creationId xmlns:p14="http://schemas.microsoft.com/office/powerpoint/2010/main" val="108901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229" y="624431"/>
            <a:ext cx="9526938" cy="1259601"/>
          </a:xfrm>
        </p:spPr>
        <p:txBody>
          <a:bodyPr>
            <a:normAutofit fontScale="90000"/>
          </a:bodyPr>
          <a:lstStyle/>
          <a:p>
            <a:pPr algn="l"/>
            <a:r>
              <a:rPr lang="en-US" dirty="0"/>
              <a:t>Speaker </a:t>
            </a:r>
            <a:r>
              <a:rPr lang="en-US" dirty="0" smtClean="0"/>
              <a:t>Biography: </a:t>
            </a:r>
            <a:br>
              <a:rPr lang="en-US" dirty="0" smtClean="0"/>
            </a:br>
            <a:r>
              <a:rPr lang="en-US" b="1" dirty="0" smtClean="0"/>
              <a:t>Shauna Itri </a:t>
            </a:r>
            <a:endParaRPr lang="en-US" b="1" dirty="0"/>
          </a:p>
        </p:txBody>
      </p:sp>
      <p:sp>
        <p:nvSpPr>
          <p:cNvPr id="3" name="Content Placeholder 2"/>
          <p:cNvSpPr>
            <a:spLocks noGrp="1"/>
          </p:cNvSpPr>
          <p:nvPr>
            <p:ph idx="1"/>
          </p:nvPr>
        </p:nvSpPr>
        <p:spPr>
          <a:xfrm>
            <a:off x="1534230" y="1884032"/>
            <a:ext cx="8502906" cy="4304117"/>
          </a:xfrm>
        </p:spPr>
        <p:txBody>
          <a:bodyPr>
            <a:normAutofit lnSpcReduction="10000"/>
          </a:bodyPr>
          <a:lstStyle/>
          <a:p>
            <a:pPr marL="0" indent="0">
              <a:buNone/>
            </a:pPr>
            <a:r>
              <a:rPr lang="en-US" sz="2800" dirty="0"/>
              <a:t>Shauna </a:t>
            </a:r>
            <a:r>
              <a:rPr lang="en-US" sz="2800" dirty="0" smtClean="0"/>
              <a:t>represents whistleblowers in False Claims </a:t>
            </a:r>
            <a:r>
              <a:rPr lang="en-US" sz="2800" dirty="0"/>
              <a:t>Act law suits in state and federal courts throughout the United States, and tax and securities whistleblowers with claims under the IRS and SEC whistleblower programs. Ms. Itri received a B.A. and an M.A. from Stanford University, where she </a:t>
            </a:r>
            <a:r>
              <a:rPr lang="en-US" sz="2800" dirty="0" smtClean="0"/>
              <a:t>captained </a:t>
            </a:r>
            <a:r>
              <a:rPr lang="en-US" sz="2800" dirty="0"/>
              <a:t>the University’s Women’s soccer team and received her J.D. from Villanova University. Ms. Itri is presently an adjunct professor at Widener Law School, teaching a white collar crime and corporate deviance course.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7887" y="137280"/>
            <a:ext cx="1708551" cy="2391971"/>
          </a:xfrm>
          <a:prstGeom prst="rect">
            <a:avLst/>
          </a:prstGeom>
        </p:spPr>
      </p:pic>
    </p:spTree>
    <p:extLst>
      <p:ext uri="{BB962C8B-B14F-4D97-AF65-F5344CB8AC3E}">
        <p14:creationId xmlns:p14="http://schemas.microsoft.com/office/powerpoint/2010/main" val="390500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811" y="256217"/>
            <a:ext cx="9539212" cy="952756"/>
          </a:xfrm>
        </p:spPr>
        <p:txBody>
          <a:bodyPr/>
          <a:lstStyle/>
          <a:p>
            <a:r>
              <a:rPr lang="en-US" dirty="0" smtClean="0"/>
              <a:t>Grant Fraud: Case Study</a:t>
            </a:r>
            <a:endParaRPr lang="en-US" dirty="0"/>
          </a:p>
        </p:txBody>
      </p:sp>
      <p:sp>
        <p:nvSpPr>
          <p:cNvPr id="3" name="Content Placeholder 2"/>
          <p:cNvSpPr>
            <a:spLocks noGrp="1"/>
          </p:cNvSpPr>
          <p:nvPr>
            <p:ph idx="1"/>
          </p:nvPr>
        </p:nvSpPr>
        <p:spPr>
          <a:xfrm>
            <a:off x="1963811" y="1365974"/>
            <a:ext cx="9539212" cy="1512239"/>
          </a:xfrm>
        </p:spPr>
        <p:txBody>
          <a:bodyPr/>
          <a:lstStyle/>
          <a:p>
            <a:pPr marL="0" indent="0">
              <a:buNone/>
            </a:pPr>
            <a:r>
              <a:rPr lang="en-US" sz="2800" dirty="0"/>
              <a:t>“Northwestern University To Pay Nearly $3 Million To The United States To Settle Cancer Research Grant Fraud Claims” – </a:t>
            </a:r>
            <a:r>
              <a:rPr lang="en-US" sz="2800" i="1" dirty="0"/>
              <a:t>Department of Justice</a:t>
            </a:r>
            <a:r>
              <a:rPr lang="en-US" sz="2800" dirty="0"/>
              <a:t>. </a:t>
            </a:r>
          </a:p>
        </p:txBody>
      </p:sp>
      <p:pic>
        <p:nvPicPr>
          <p:cNvPr id="4" name="Picture 3"/>
          <p:cNvPicPr>
            <a:picLocks noChangeAspect="1"/>
          </p:cNvPicPr>
          <p:nvPr/>
        </p:nvPicPr>
        <p:blipFill>
          <a:blip r:embed="rId2"/>
          <a:stretch>
            <a:fillRect/>
          </a:stretch>
        </p:blipFill>
        <p:spPr>
          <a:xfrm>
            <a:off x="3792608" y="2808185"/>
            <a:ext cx="5127180" cy="3255546"/>
          </a:xfrm>
          <a:prstGeom prst="rect">
            <a:avLst/>
          </a:prstGeom>
        </p:spPr>
      </p:pic>
    </p:spTree>
    <p:extLst>
      <p:ext uri="{BB962C8B-B14F-4D97-AF65-F5344CB8AC3E}">
        <p14:creationId xmlns:p14="http://schemas.microsoft.com/office/powerpoint/2010/main" val="419345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latin typeface="Arial" panose="020B0604020202020204" pitchFamily="34" charset="0"/>
                <a:cs typeface="Arial" panose="020B0604020202020204" pitchFamily="34" charset="0"/>
              </a:rPr>
              <a:t>Kickbacks: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Payment (Kind) of Something of “Value” In Exchange for Referrals Any</a:t>
            </a:r>
            <a:endParaRPr lang="en-US" dirty="0"/>
          </a:p>
        </p:txBody>
      </p:sp>
    </p:spTree>
    <p:extLst>
      <p:ext uri="{BB962C8B-B14F-4D97-AF65-F5344CB8AC3E}">
        <p14:creationId xmlns:p14="http://schemas.microsoft.com/office/powerpoint/2010/main" val="626542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193" y="59837"/>
            <a:ext cx="9428748" cy="719552"/>
          </a:xfrm>
        </p:spPr>
        <p:txBody>
          <a:bodyPr/>
          <a:lstStyle/>
          <a:p>
            <a:r>
              <a:rPr lang="en-US" dirty="0" smtClean="0"/>
              <a:t>Kickback Examples </a:t>
            </a:r>
            <a:endParaRPr lang="en-US" dirty="0"/>
          </a:p>
        </p:txBody>
      </p:sp>
      <p:sp>
        <p:nvSpPr>
          <p:cNvPr id="3" name="Content Placeholder 2"/>
          <p:cNvSpPr>
            <a:spLocks noGrp="1"/>
          </p:cNvSpPr>
          <p:nvPr>
            <p:ph idx="1"/>
          </p:nvPr>
        </p:nvSpPr>
        <p:spPr>
          <a:xfrm>
            <a:off x="2258384" y="656650"/>
            <a:ext cx="9588306" cy="6075543"/>
          </a:xfrm>
        </p:spPr>
        <p:txBody>
          <a:bodyPr>
            <a:normAutofit fontScale="92500" lnSpcReduction="20000"/>
          </a:bodyPr>
          <a:lstStyle/>
          <a:p>
            <a:r>
              <a:rPr lang="en-US" b="1" u="sng" dirty="0"/>
              <a:t>NOT KICKBACKS: </a:t>
            </a:r>
            <a:r>
              <a:rPr lang="en-US" i="1" dirty="0"/>
              <a:t>US ex rel. Shapiro v. Medtronic </a:t>
            </a:r>
          </a:p>
          <a:p>
            <a:pPr lvl="1"/>
            <a:r>
              <a:rPr lang="en-US" dirty="0"/>
              <a:t>General allegations; amounted to little more than claiming Medtronic sponsored conferences, reimbursed attendees for some expenses, provided food and promoted the devices.</a:t>
            </a:r>
          </a:p>
          <a:p>
            <a:pPr lvl="1"/>
            <a:endParaRPr lang="en-US" dirty="0"/>
          </a:p>
          <a:p>
            <a:r>
              <a:rPr lang="en-US" b="1" u="sng" dirty="0"/>
              <a:t>KICKBACKS</a:t>
            </a:r>
            <a:r>
              <a:rPr lang="en-US" dirty="0"/>
              <a:t>: </a:t>
            </a:r>
          </a:p>
          <a:p>
            <a:pPr lvl="1"/>
            <a:r>
              <a:rPr lang="en-US" dirty="0"/>
              <a:t>Sham Studies</a:t>
            </a:r>
          </a:p>
          <a:p>
            <a:pPr lvl="2"/>
            <a:r>
              <a:rPr lang="en-US" dirty="0" err="1"/>
              <a:t>Biovail</a:t>
            </a:r>
            <a:r>
              <a:rPr lang="en-US" dirty="0"/>
              <a:t> $24 M Settlement in May 2008 </a:t>
            </a:r>
          </a:p>
          <a:p>
            <a:pPr lvl="2"/>
            <a:r>
              <a:rPr lang="en-US" dirty="0"/>
              <a:t>Cardizem Sham Study</a:t>
            </a:r>
          </a:p>
          <a:p>
            <a:pPr lvl="3"/>
            <a:r>
              <a:rPr lang="en-US" dirty="0"/>
              <a:t>$1000 per enrollee </a:t>
            </a:r>
          </a:p>
          <a:p>
            <a:pPr lvl="3"/>
            <a:r>
              <a:rPr lang="en-US" dirty="0"/>
              <a:t>1 month: prescribe drug, three visits, small questionnaire </a:t>
            </a:r>
          </a:p>
          <a:p>
            <a:pPr lvl="3"/>
            <a:r>
              <a:rPr lang="en-US" dirty="0"/>
              <a:t>Stated objective accelerating uptake </a:t>
            </a:r>
            <a:r>
              <a:rPr lang="en-US" dirty="0" err="1"/>
              <a:t>Rxs</a:t>
            </a:r>
            <a:r>
              <a:rPr lang="en-US" dirty="0"/>
              <a:t> among doctors </a:t>
            </a:r>
          </a:p>
          <a:p>
            <a:pPr lvl="1"/>
            <a:r>
              <a:rPr lang="en-US" dirty="0"/>
              <a:t>Exorbitant payments (&gt;FMV!!) in </a:t>
            </a:r>
            <a:r>
              <a:rPr lang="en-US" i="1" u="sng" dirty="0"/>
              <a:t>exchange</a:t>
            </a:r>
            <a:r>
              <a:rPr lang="en-US" dirty="0"/>
              <a:t> for referrals</a:t>
            </a:r>
          </a:p>
          <a:p>
            <a:pPr lvl="1"/>
            <a:r>
              <a:rPr lang="en-US" dirty="0" smtClean="0"/>
              <a:t>Employment Arrangements above FMV: </a:t>
            </a:r>
            <a:r>
              <a:rPr lang="en-US" i="1" dirty="0" err="1" smtClean="0">
                <a:solidFill>
                  <a:srgbClr val="FF0000"/>
                </a:solidFill>
              </a:rPr>
              <a:t>Tuomey</a:t>
            </a:r>
            <a:r>
              <a:rPr lang="en-US" i="1" dirty="0" smtClean="0">
                <a:solidFill>
                  <a:srgbClr val="FF0000"/>
                </a:solidFill>
              </a:rPr>
              <a:t> Hospital </a:t>
            </a:r>
            <a:r>
              <a:rPr lang="en-US" dirty="0" smtClean="0"/>
              <a:t>(verdict $45million) and </a:t>
            </a:r>
            <a:r>
              <a:rPr lang="en-US" i="1" dirty="0" smtClean="0">
                <a:solidFill>
                  <a:srgbClr val="FF0000"/>
                </a:solidFill>
              </a:rPr>
              <a:t>Covenant Medial Center</a:t>
            </a:r>
            <a:r>
              <a:rPr lang="en-US" dirty="0" smtClean="0">
                <a:solidFill>
                  <a:srgbClr val="FF0000"/>
                </a:solidFill>
              </a:rPr>
              <a:t> </a:t>
            </a:r>
            <a:r>
              <a:rPr lang="en-US" dirty="0" smtClean="0"/>
              <a:t>(settlement $4.5million) </a:t>
            </a:r>
          </a:p>
          <a:p>
            <a:pPr lvl="1"/>
            <a:r>
              <a:rPr lang="en-US" dirty="0" smtClean="0"/>
              <a:t>Sham Directorships: </a:t>
            </a:r>
            <a:r>
              <a:rPr lang="en-US" i="1" dirty="0" smtClean="0">
                <a:solidFill>
                  <a:srgbClr val="FF0000"/>
                </a:solidFill>
              </a:rPr>
              <a:t>McAllen </a:t>
            </a:r>
            <a:r>
              <a:rPr lang="en-US" i="1" dirty="0">
                <a:solidFill>
                  <a:srgbClr val="FF0000"/>
                </a:solidFill>
              </a:rPr>
              <a:t>Hospitals </a:t>
            </a:r>
            <a:r>
              <a:rPr lang="en-US" dirty="0"/>
              <a:t>($25 million settlement) </a:t>
            </a:r>
            <a:endParaRPr lang="en-US" dirty="0" smtClean="0"/>
          </a:p>
          <a:p>
            <a:pPr lvl="1"/>
            <a:r>
              <a:rPr lang="en-US" dirty="0" smtClean="0"/>
              <a:t>Bogus Lease Arrangements: see above</a:t>
            </a:r>
          </a:p>
        </p:txBody>
      </p:sp>
    </p:spTree>
    <p:extLst>
      <p:ext uri="{BB962C8B-B14F-4D97-AF65-F5344CB8AC3E}">
        <p14:creationId xmlns:p14="http://schemas.microsoft.com/office/powerpoint/2010/main" val="402155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 Billing </a:t>
            </a:r>
            <a:endParaRPr lang="en-US" dirty="0"/>
          </a:p>
        </p:txBody>
      </p:sp>
    </p:spTree>
    <p:extLst>
      <p:ext uri="{BB962C8B-B14F-4D97-AF65-F5344CB8AC3E}">
        <p14:creationId xmlns:p14="http://schemas.microsoft.com/office/powerpoint/2010/main" val="2578976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33" y="243944"/>
            <a:ext cx="9502390" cy="940482"/>
          </a:xfrm>
        </p:spPr>
        <p:txBody>
          <a:bodyPr/>
          <a:lstStyle/>
          <a:p>
            <a:r>
              <a:rPr lang="en-US" dirty="0" smtClean="0"/>
              <a:t>Clinical Trial Billing Fraud Examples</a:t>
            </a:r>
            <a:endParaRPr lang="en-US" dirty="0"/>
          </a:p>
        </p:txBody>
      </p:sp>
      <p:sp>
        <p:nvSpPr>
          <p:cNvPr id="3" name="Content Placeholder 2"/>
          <p:cNvSpPr>
            <a:spLocks noGrp="1"/>
          </p:cNvSpPr>
          <p:nvPr>
            <p:ph idx="1"/>
          </p:nvPr>
        </p:nvSpPr>
        <p:spPr>
          <a:xfrm>
            <a:off x="2197015" y="1712199"/>
            <a:ext cx="9306008" cy="4079001"/>
          </a:xfrm>
        </p:spPr>
        <p:txBody>
          <a:bodyPr/>
          <a:lstStyle/>
          <a:p>
            <a:r>
              <a:rPr lang="en-US" dirty="0"/>
              <a:t>Billing for services that are part of a non-qualifying clinical trial </a:t>
            </a:r>
            <a:endParaRPr lang="en-US" dirty="0" smtClean="0"/>
          </a:p>
          <a:p>
            <a:endParaRPr lang="en-US" dirty="0"/>
          </a:p>
          <a:p>
            <a:r>
              <a:rPr lang="en-US" dirty="0" smtClean="0"/>
              <a:t>Double </a:t>
            </a:r>
            <a:r>
              <a:rPr lang="en-US" dirty="0"/>
              <a:t>Billing </a:t>
            </a:r>
            <a:endParaRPr lang="en-US" dirty="0" smtClean="0"/>
          </a:p>
          <a:p>
            <a:endParaRPr lang="en-US" dirty="0"/>
          </a:p>
          <a:p>
            <a:r>
              <a:rPr lang="en-US" dirty="0"/>
              <a:t>Using Research Funds for Routine Care </a:t>
            </a:r>
          </a:p>
          <a:p>
            <a:endParaRPr lang="en-US" dirty="0"/>
          </a:p>
          <a:p>
            <a:endParaRPr lang="en-US" dirty="0"/>
          </a:p>
        </p:txBody>
      </p:sp>
      <p:pic>
        <p:nvPicPr>
          <p:cNvPr id="4" name="Picture 3"/>
          <p:cNvPicPr>
            <a:picLocks noChangeAspect="1"/>
          </p:cNvPicPr>
          <p:nvPr/>
        </p:nvPicPr>
        <p:blipFill>
          <a:blip r:embed="rId2"/>
          <a:stretch>
            <a:fillRect/>
          </a:stretch>
        </p:blipFill>
        <p:spPr>
          <a:xfrm>
            <a:off x="7728252" y="3042010"/>
            <a:ext cx="4463748" cy="2451403"/>
          </a:xfrm>
          <a:prstGeom prst="rect">
            <a:avLst/>
          </a:prstGeom>
        </p:spPr>
      </p:pic>
    </p:spTree>
    <p:extLst>
      <p:ext uri="{BB962C8B-B14F-4D97-AF65-F5344CB8AC3E}">
        <p14:creationId xmlns:p14="http://schemas.microsoft.com/office/powerpoint/2010/main" val="222573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Off-Label Marketing of Drugs</a:t>
            </a:r>
            <a:endParaRPr lang="en-US" dirty="0"/>
          </a:p>
        </p:txBody>
      </p:sp>
    </p:spTree>
    <p:extLst>
      <p:ext uri="{BB962C8B-B14F-4D97-AF65-F5344CB8AC3E}">
        <p14:creationId xmlns:p14="http://schemas.microsoft.com/office/powerpoint/2010/main" val="135174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620" y="170300"/>
            <a:ext cx="9637403" cy="952756"/>
          </a:xfrm>
        </p:spPr>
        <p:txBody>
          <a:bodyPr/>
          <a:lstStyle/>
          <a:p>
            <a:r>
              <a:rPr lang="en-US" dirty="0" smtClean="0"/>
              <a:t>Off-Label Marketing Examples</a:t>
            </a:r>
            <a:endParaRPr lang="en-US" dirty="0"/>
          </a:p>
        </p:txBody>
      </p:sp>
      <p:sp>
        <p:nvSpPr>
          <p:cNvPr id="3" name="Content Placeholder 2"/>
          <p:cNvSpPr>
            <a:spLocks noGrp="1"/>
          </p:cNvSpPr>
          <p:nvPr>
            <p:ph idx="1"/>
          </p:nvPr>
        </p:nvSpPr>
        <p:spPr>
          <a:xfrm>
            <a:off x="2221561" y="1208972"/>
            <a:ext cx="9281461" cy="5032267"/>
          </a:xfrm>
        </p:spPr>
        <p:txBody>
          <a:bodyPr>
            <a:normAutofit lnSpcReduction="10000"/>
          </a:bodyPr>
          <a:lstStyle/>
          <a:p>
            <a:pPr marL="0" indent="0">
              <a:buNone/>
            </a:pPr>
            <a:r>
              <a:rPr lang="en-US" dirty="0"/>
              <a:t>Off-label use is the use of drugs/devices for an </a:t>
            </a:r>
            <a:r>
              <a:rPr lang="en-US" dirty="0" smtClean="0"/>
              <a:t>unapproved </a:t>
            </a:r>
          </a:p>
          <a:p>
            <a:pPr marL="0" indent="0">
              <a:buNone/>
            </a:pPr>
            <a:r>
              <a:rPr lang="en-US" dirty="0" smtClean="0"/>
              <a:t>indication </a:t>
            </a:r>
            <a:r>
              <a:rPr lang="en-US" dirty="0"/>
              <a:t>or in an unapproved age </a:t>
            </a:r>
            <a:r>
              <a:rPr lang="en-US" dirty="0" smtClean="0"/>
              <a:t>group, unapproved </a:t>
            </a:r>
            <a:r>
              <a:rPr lang="en-US" dirty="0"/>
              <a:t>dosage, or </a:t>
            </a:r>
          </a:p>
          <a:p>
            <a:pPr marL="0" indent="0">
              <a:buNone/>
            </a:pPr>
            <a:r>
              <a:rPr lang="en-US" dirty="0" smtClean="0"/>
              <a:t>unapproved </a:t>
            </a:r>
            <a:r>
              <a:rPr lang="en-US" dirty="0"/>
              <a:t>form</a:t>
            </a:r>
          </a:p>
          <a:p>
            <a:endParaRPr lang="en-US" dirty="0"/>
          </a:p>
          <a:p>
            <a:r>
              <a:rPr lang="en-US" u="sng" dirty="0"/>
              <a:t>Drugs</a:t>
            </a:r>
            <a:r>
              <a:rPr lang="en-US" dirty="0"/>
              <a:t>: </a:t>
            </a:r>
            <a:r>
              <a:rPr lang="en-US" i="1" dirty="0"/>
              <a:t>U.S. ex rel. Franklin v. Parke-Davis</a:t>
            </a:r>
            <a:r>
              <a:rPr lang="en-US" dirty="0"/>
              <a:t>: Pfizer promoted </a:t>
            </a:r>
            <a:r>
              <a:rPr lang="en-US" dirty="0" err="1"/>
              <a:t>Neurotonin</a:t>
            </a:r>
            <a:r>
              <a:rPr lang="en-US" dirty="0"/>
              <a:t> (indicated for  seizures associated with epilepsy) for pain/psychiatric disorders</a:t>
            </a:r>
          </a:p>
          <a:p>
            <a:endParaRPr lang="en-US" dirty="0"/>
          </a:p>
          <a:p>
            <a:r>
              <a:rPr lang="en-US" u="sng" dirty="0"/>
              <a:t>Devices</a:t>
            </a:r>
            <a:r>
              <a:rPr lang="en-US" dirty="0"/>
              <a:t>: </a:t>
            </a:r>
            <a:r>
              <a:rPr lang="en-US" i="1" dirty="0"/>
              <a:t>U.S. ex rel. Colquitt v. Abbott Laboratories</a:t>
            </a:r>
            <a:r>
              <a:rPr lang="en-US" dirty="0"/>
              <a:t>: scheme to thwart the FDA approval process for vascular stents by fraudulently obtaining FDA clearance for devices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5414" y="170300"/>
            <a:ext cx="1704845" cy="144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621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 “Take-</a:t>
            </a:r>
            <a:r>
              <a:rPr lang="en-US" dirty="0" err="1" smtClean="0"/>
              <a:t>Aways</a:t>
            </a:r>
            <a:r>
              <a:rPr lang="en-US" dirty="0" smtClean="0"/>
              <a:t>”</a:t>
            </a:r>
            <a:endParaRPr lang="en-US" dirty="0"/>
          </a:p>
        </p:txBody>
      </p:sp>
    </p:spTree>
    <p:extLst>
      <p:ext uri="{BB962C8B-B14F-4D97-AF65-F5344CB8AC3E}">
        <p14:creationId xmlns:p14="http://schemas.microsoft.com/office/powerpoint/2010/main" val="4202743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073" y="256217"/>
            <a:ext cx="9661950" cy="915934"/>
          </a:xfrm>
        </p:spPr>
        <p:txBody>
          <a:bodyPr/>
          <a:lstStyle/>
          <a:p>
            <a:r>
              <a:rPr lang="en-US" dirty="0" smtClean="0"/>
              <a:t>Whistleblower Options</a:t>
            </a:r>
            <a:endParaRPr lang="en-US" dirty="0"/>
          </a:p>
        </p:txBody>
      </p:sp>
      <p:sp>
        <p:nvSpPr>
          <p:cNvPr id="3" name="Content Placeholder 2"/>
          <p:cNvSpPr>
            <a:spLocks noGrp="1"/>
          </p:cNvSpPr>
          <p:nvPr>
            <p:ph idx="1"/>
          </p:nvPr>
        </p:nvSpPr>
        <p:spPr>
          <a:xfrm>
            <a:off x="1841073" y="2055718"/>
            <a:ext cx="9711044" cy="4985732"/>
          </a:xfrm>
        </p:spPr>
        <p:txBody>
          <a:bodyPr>
            <a:normAutofit/>
          </a:bodyPr>
          <a:lstStyle/>
          <a:p>
            <a:r>
              <a:rPr lang="en-US" dirty="0"/>
              <a:t>Not Report the Fraud at All (move on or </a:t>
            </a:r>
            <a:r>
              <a:rPr lang="en-US" dirty="0" smtClean="0"/>
              <a:t>potentially commit </a:t>
            </a:r>
            <a:r>
              <a:rPr lang="en-US" dirty="0"/>
              <a:t>fraud)</a:t>
            </a:r>
          </a:p>
          <a:p>
            <a:endParaRPr lang="en-US" dirty="0"/>
          </a:p>
          <a:p>
            <a:r>
              <a:rPr lang="en-US" dirty="0"/>
              <a:t>Report the Fraud Internally  - Company fixes the </a:t>
            </a:r>
            <a:r>
              <a:rPr lang="en-US" dirty="0" smtClean="0"/>
              <a:t>problem or explains why not fraud, Continue Fraud, Retaliation</a:t>
            </a:r>
          </a:p>
          <a:p>
            <a:endParaRPr lang="en-US" dirty="0"/>
          </a:p>
          <a:p>
            <a:r>
              <a:rPr lang="en-US" dirty="0"/>
              <a:t>Report the Fraud to Government – Deal With the Consequences </a:t>
            </a:r>
          </a:p>
          <a:p>
            <a:endParaRPr lang="en-US" dirty="0"/>
          </a:p>
          <a:p>
            <a:r>
              <a:rPr lang="en-US" dirty="0"/>
              <a:t>Explore Option of Filing a Whistleblower </a:t>
            </a:r>
            <a:r>
              <a:rPr lang="en-US" dirty="0" smtClean="0"/>
              <a:t>Case – </a:t>
            </a:r>
            <a:r>
              <a:rPr lang="en-US" dirty="0"/>
              <a:t>Consult With Qualified Attorney Free of Charge </a:t>
            </a:r>
          </a:p>
        </p:txBody>
      </p:sp>
      <p:pic>
        <p:nvPicPr>
          <p:cNvPr id="4" name="Picture 3"/>
          <p:cNvPicPr>
            <a:picLocks noChangeAspect="1"/>
          </p:cNvPicPr>
          <p:nvPr/>
        </p:nvPicPr>
        <p:blipFill>
          <a:blip r:embed="rId2"/>
          <a:stretch>
            <a:fillRect/>
          </a:stretch>
        </p:blipFill>
        <p:spPr>
          <a:xfrm>
            <a:off x="9699171" y="66939"/>
            <a:ext cx="2286000" cy="2265626"/>
          </a:xfrm>
          <a:prstGeom prst="rect">
            <a:avLst/>
          </a:prstGeom>
        </p:spPr>
      </p:pic>
    </p:spTree>
    <p:extLst>
      <p:ext uri="{BB962C8B-B14F-4D97-AF65-F5344CB8AC3E}">
        <p14:creationId xmlns:p14="http://schemas.microsoft.com/office/powerpoint/2010/main" val="1132149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359" y="219396"/>
            <a:ext cx="9514664" cy="940482"/>
          </a:xfrm>
        </p:spPr>
        <p:txBody>
          <a:bodyPr>
            <a:normAutofit fontScale="90000"/>
          </a:bodyPr>
          <a:lstStyle/>
          <a:p>
            <a:r>
              <a:rPr lang="en-US" dirty="0" smtClean="0"/>
              <a:t>Pros and Cons of Filing and NOT Filing a Whistleblower Case</a:t>
            </a:r>
            <a:endParaRPr lang="en-US" dirty="0"/>
          </a:p>
        </p:txBody>
      </p:sp>
      <p:pic>
        <p:nvPicPr>
          <p:cNvPr id="4" name="Content Placeholder 3"/>
          <p:cNvPicPr>
            <a:picLocks noGrp="1" noChangeAspect="1"/>
          </p:cNvPicPr>
          <p:nvPr>
            <p:ph idx="1"/>
          </p:nvPr>
        </p:nvPicPr>
        <p:blipFill>
          <a:blip r:embed="rId2"/>
          <a:stretch>
            <a:fillRect/>
          </a:stretch>
        </p:blipFill>
        <p:spPr>
          <a:xfrm>
            <a:off x="3056402" y="1518780"/>
            <a:ext cx="6958819" cy="4351338"/>
          </a:xfrm>
          <a:prstGeom prst="rect">
            <a:avLst/>
          </a:prstGeom>
        </p:spPr>
      </p:pic>
    </p:spTree>
    <p:extLst>
      <p:ext uri="{BB962C8B-B14F-4D97-AF65-F5344CB8AC3E}">
        <p14:creationId xmlns:p14="http://schemas.microsoft.com/office/powerpoint/2010/main" val="269997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15" y="277172"/>
            <a:ext cx="9404723" cy="1400530"/>
          </a:xfrm>
        </p:spPr>
        <p:txBody>
          <a:bodyPr>
            <a:normAutofit/>
          </a:bodyPr>
          <a:lstStyle/>
          <a:p>
            <a:r>
              <a:rPr lang="en-US" sz="5400" dirty="0"/>
              <a:t>Audience Poll </a:t>
            </a:r>
          </a:p>
        </p:txBody>
      </p:sp>
      <p:sp>
        <p:nvSpPr>
          <p:cNvPr id="3" name="Content Placeholder 2"/>
          <p:cNvSpPr>
            <a:spLocks noGrp="1"/>
          </p:cNvSpPr>
          <p:nvPr>
            <p:ph idx="1"/>
          </p:nvPr>
        </p:nvSpPr>
        <p:spPr>
          <a:xfrm>
            <a:off x="1521954" y="1545688"/>
            <a:ext cx="9769965" cy="4425527"/>
          </a:xfrm>
        </p:spPr>
        <p:txBody>
          <a:bodyPr>
            <a:normAutofit fontScale="55000" lnSpcReduction="20000"/>
          </a:bodyPr>
          <a:lstStyle/>
          <a:p>
            <a:r>
              <a:rPr lang="en-US" sz="4100" b="1" i="1" u="sng" dirty="0"/>
              <a:t>Very Familiar </a:t>
            </a:r>
            <a:r>
              <a:rPr lang="en-US" sz="4100" dirty="0"/>
              <a:t>with False Claims Act? </a:t>
            </a:r>
          </a:p>
          <a:p>
            <a:pPr lvl="1" indent="0">
              <a:buNone/>
            </a:pPr>
            <a:r>
              <a:rPr lang="en-US" sz="4100" dirty="0"/>
              <a:t>	(Minimize the Background)</a:t>
            </a:r>
          </a:p>
          <a:p>
            <a:pPr lvl="1" indent="0">
              <a:buNone/>
            </a:pPr>
            <a:endParaRPr lang="en-US" sz="4100" dirty="0"/>
          </a:p>
          <a:p>
            <a:r>
              <a:rPr lang="en-US" sz="4100" b="1" i="1" u="sng" dirty="0"/>
              <a:t>Some Familiarity </a:t>
            </a:r>
            <a:r>
              <a:rPr lang="en-US" sz="4100" dirty="0"/>
              <a:t>with the False Claims Act? </a:t>
            </a:r>
          </a:p>
          <a:p>
            <a:pPr marL="0" indent="0">
              <a:buNone/>
            </a:pPr>
            <a:r>
              <a:rPr lang="en-US" sz="4100" dirty="0"/>
              <a:t>	(Reorient Me with the Background)</a:t>
            </a:r>
          </a:p>
          <a:p>
            <a:pPr marL="0" indent="0">
              <a:buNone/>
            </a:pPr>
            <a:endParaRPr lang="en-US" sz="4100" dirty="0"/>
          </a:p>
          <a:p>
            <a:r>
              <a:rPr lang="en-US" sz="4100" b="1" i="1" u="sng" dirty="0"/>
              <a:t>No Familiarity </a:t>
            </a:r>
            <a:r>
              <a:rPr lang="en-US" sz="4100" dirty="0"/>
              <a:t>with the False Claims Act? </a:t>
            </a:r>
          </a:p>
          <a:p>
            <a:pPr marL="0" indent="0">
              <a:buNone/>
            </a:pPr>
            <a:r>
              <a:rPr lang="en-US" sz="4100" dirty="0"/>
              <a:t>	(More Background the Better) </a:t>
            </a:r>
            <a:endParaRPr lang="en-US" sz="4100" dirty="0" smtClean="0"/>
          </a:p>
          <a:p>
            <a:pPr marL="0" indent="0">
              <a:buNone/>
            </a:pPr>
            <a:endParaRPr lang="en-US" sz="4100" dirty="0" smtClean="0"/>
          </a:p>
          <a:p>
            <a:r>
              <a:rPr lang="en-US" sz="4100" b="1" i="1" u="sng" dirty="0" smtClean="0"/>
              <a:t>In Compliance? </a:t>
            </a:r>
            <a:r>
              <a:rPr lang="en-US" sz="4100" dirty="0" smtClean="0"/>
              <a:t>Private Practice or Hospital Setting? </a:t>
            </a:r>
            <a:endParaRPr lang="en-US" sz="4100" dirty="0"/>
          </a:p>
          <a:p>
            <a:endParaRPr lang="en-US" dirty="0"/>
          </a:p>
        </p:txBody>
      </p:sp>
      <p:pic>
        <p:nvPicPr>
          <p:cNvPr id="4" name="Picture 3"/>
          <p:cNvPicPr>
            <a:picLocks noChangeAspect="1"/>
          </p:cNvPicPr>
          <p:nvPr/>
        </p:nvPicPr>
        <p:blipFill>
          <a:blip r:embed="rId2"/>
          <a:stretch>
            <a:fillRect/>
          </a:stretch>
        </p:blipFill>
        <p:spPr>
          <a:xfrm>
            <a:off x="8896317" y="563782"/>
            <a:ext cx="1188823" cy="1365622"/>
          </a:xfrm>
          <a:prstGeom prst="rect">
            <a:avLst/>
          </a:prstGeom>
        </p:spPr>
      </p:pic>
    </p:spTree>
    <p:extLst>
      <p:ext uri="{BB962C8B-B14F-4D97-AF65-F5344CB8AC3E}">
        <p14:creationId xmlns:p14="http://schemas.microsoft.com/office/powerpoint/2010/main" val="2344726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837" y="145752"/>
            <a:ext cx="9244640" cy="1038672"/>
          </a:xfrm>
        </p:spPr>
        <p:txBody>
          <a:bodyPr/>
          <a:lstStyle/>
          <a:p>
            <a:r>
              <a:rPr lang="en-US" dirty="0" smtClean="0"/>
              <a:t>Traps for the </a:t>
            </a:r>
            <a:r>
              <a:rPr lang="en-US" dirty="0" err="1" smtClean="0"/>
              <a:t>Unweary</a:t>
            </a:r>
            <a:endParaRPr lang="en-US" dirty="0"/>
          </a:p>
        </p:txBody>
      </p:sp>
      <p:pic>
        <p:nvPicPr>
          <p:cNvPr id="3" name="Content Placeholder 3"/>
          <p:cNvPicPr>
            <a:picLocks noChangeAspect="1"/>
          </p:cNvPicPr>
          <p:nvPr/>
        </p:nvPicPr>
        <p:blipFill>
          <a:blip r:embed="rId2"/>
          <a:stretch>
            <a:fillRect/>
          </a:stretch>
        </p:blipFill>
        <p:spPr>
          <a:xfrm>
            <a:off x="3210239" y="1184424"/>
            <a:ext cx="6554165" cy="4351338"/>
          </a:xfrm>
          <a:prstGeom prst="rect">
            <a:avLst/>
          </a:prstGeom>
        </p:spPr>
      </p:pic>
    </p:spTree>
    <p:extLst>
      <p:ext uri="{BB962C8B-B14F-4D97-AF65-F5344CB8AC3E}">
        <p14:creationId xmlns:p14="http://schemas.microsoft.com/office/powerpoint/2010/main" val="2403957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Whistleblower Statute </a:t>
            </a:r>
          </a:p>
        </p:txBody>
      </p:sp>
    </p:spTree>
    <p:extLst>
      <p:ext uri="{BB962C8B-B14F-4D97-AF65-F5344CB8AC3E}">
        <p14:creationId xmlns:p14="http://schemas.microsoft.com/office/powerpoint/2010/main" val="2036452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740" y="158027"/>
            <a:ext cx="9318283" cy="1063220"/>
          </a:xfrm>
        </p:spPr>
        <p:txBody>
          <a:bodyPr/>
          <a:lstStyle/>
          <a:p>
            <a:r>
              <a:rPr lang="en-US" dirty="0" smtClean="0"/>
              <a:t>IRS Whistleblower Statute </a:t>
            </a:r>
            <a:endParaRPr lang="en-US" dirty="0"/>
          </a:p>
        </p:txBody>
      </p:sp>
      <p:sp>
        <p:nvSpPr>
          <p:cNvPr id="3" name="Content Placeholder 2"/>
          <p:cNvSpPr>
            <a:spLocks noGrp="1"/>
          </p:cNvSpPr>
          <p:nvPr>
            <p:ph idx="1"/>
          </p:nvPr>
        </p:nvSpPr>
        <p:spPr>
          <a:xfrm>
            <a:off x="2184740" y="1132771"/>
            <a:ext cx="9514663" cy="1917275"/>
          </a:xfrm>
        </p:spPr>
        <p:txBody>
          <a:bodyPr/>
          <a:lstStyle/>
          <a:p>
            <a:pPr marL="0" indent="0">
              <a:buNone/>
            </a:pPr>
            <a:r>
              <a:rPr lang="en-US" dirty="0"/>
              <a:t>Tax fraud can occur in a number of different ways, but generally speaking, it occurs when an individual falsifies information on personal or business tax forms or otherwise attempts to evade paying their taxes. </a:t>
            </a:r>
          </a:p>
          <a:p>
            <a:endParaRPr lang="en-US" dirty="0"/>
          </a:p>
        </p:txBody>
      </p:sp>
      <p:pic>
        <p:nvPicPr>
          <p:cNvPr id="4" name="Picture 3"/>
          <p:cNvPicPr>
            <a:picLocks noChangeAspect="1"/>
          </p:cNvPicPr>
          <p:nvPr/>
        </p:nvPicPr>
        <p:blipFill>
          <a:blip r:embed="rId2"/>
          <a:stretch>
            <a:fillRect/>
          </a:stretch>
        </p:blipFill>
        <p:spPr>
          <a:xfrm>
            <a:off x="3574949" y="2898626"/>
            <a:ext cx="5734050" cy="3143250"/>
          </a:xfrm>
          <a:prstGeom prst="rect">
            <a:avLst/>
          </a:prstGeom>
        </p:spPr>
      </p:pic>
    </p:spTree>
    <p:extLst>
      <p:ext uri="{BB962C8B-B14F-4D97-AF65-F5344CB8AC3E}">
        <p14:creationId xmlns:p14="http://schemas.microsoft.com/office/powerpoint/2010/main" val="1649424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 </a:t>
            </a:r>
            <a:r>
              <a:rPr lang="en-US" dirty="0"/>
              <a:t>Whistleblower Statute </a:t>
            </a:r>
          </a:p>
        </p:txBody>
      </p:sp>
    </p:spTree>
    <p:extLst>
      <p:ext uri="{BB962C8B-B14F-4D97-AF65-F5344CB8AC3E}">
        <p14:creationId xmlns:p14="http://schemas.microsoft.com/office/powerpoint/2010/main" val="2470566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549" y="194847"/>
            <a:ext cx="9416474" cy="1014125"/>
          </a:xfrm>
        </p:spPr>
        <p:txBody>
          <a:bodyPr/>
          <a:lstStyle/>
          <a:p>
            <a:r>
              <a:rPr lang="en-US" dirty="0" smtClean="0"/>
              <a:t>SEC Whistleblower </a:t>
            </a:r>
            <a:r>
              <a:rPr lang="en-US" dirty="0"/>
              <a:t>Statute </a:t>
            </a:r>
          </a:p>
        </p:txBody>
      </p:sp>
      <p:sp>
        <p:nvSpPr>
          <p:cNvPr id="3" name="Content Placeholder 2"/>
          <p:cNvSpPr>
            <a:spLocks noGrp="1"/>
          </p:cNvSpPr>
          <p:nvPr>
            <p:ph idx="1"/>
          </p:nvPr>
        </p:nvSpPr>
        <p:spPr>
          <a:xfrm>
            <a:off x="1676401" y="1208971"/>
            <a:ext cx="8962708" cy="3874657"/>
          </a:xfrm>
        </p:spPr>
        <p:txBody>
          <a:bodyPr>
            <a:normAutofit fontScale="92500" lnSpcReduction="10000"/>
          </a:bodyPr>
          <a:lstStyle/>
          <a:p>
            <a:r>
              <a:rPr lang="en-US" dirty="0"/>
              <a:t>Section 922 of the Dodd-Frank Wall Street Reform and Consumer Protection Act created to incentivize whistleblowers to disclose fraud in connection with financial securities to the SEC</a:t>
            </a:r>
          </a:p>
          <a:p>
            <a:endParaRPr lang="en-US" dirty="0"/>
          </a:p>
          <a:p>
            <a:r>
              <a:rPr lang="en-US" dirty="0" smtClean="0"/>
              <a:t>Voluntarily provide </a:t>
            </a:r>
          </a:p>
          <a:p>
            <a:pPr marL="0" indent="0">
              <a:buNone/>
            </a:pPr>
            <a:r>
              <a:rPr lang="en-US" dirty="0" smtClean="0"/>
              <a:t>original </a:t>
            </a:r>
            <a:r>
              <a:rPr lang="en-US" dirty="0"/>
              <a:t>information </a:t>
            </a:r>
            <a:r>
              <a:rPr lang="en-US" dirty="0" smtClean="0"/>
              <a:t>to</a:t>
            </a:r>
          </a:p>
          <a:p>
            <a:pPr marL="0" indent="0">
              <a:buNone/>
            </a:pPr>
            <a:r>
              <a:rPr lang="en-US" dirty="0" smtClean="0"/>
              <a:t> </a:t>
            </a:r>
            <a:r>
              <a:rPr lang="en-US" dirty="0"/>
              <a:t>the SEC resulting in </a:t>
            </a:r>
            <a:endParaRPr lang="en-US" dirty="0" smtClean="0"/>
          </a:p>
          <a:p>
            <a:pPr marL="0" indent="0">
              <a:buNone/>
            </a:pPr>
            <a:r>
              <a:rPr lang="en-US" dirty="0" smtClean="0"/>
              <a:t>monetary </a:t>
            </a:r>
            <a:r>
              <a:rPr lang="en-US" dirty="0"/>
              <a:t>sanctions </a:t>
            </a:r>
            <a:endParaRPr lang="en-US" dirty="0" smtClean="0"/>
          </a:p>
          <a:p>
            <a:pPr marL="0" indent="0">
              <a:buNone/>
            </a:pPr>
            <a:r>
              <a:rPr lang="en-US" dirty="0" smtClean="0"/>
              <a:t>exceeding </a:t>
            </a:r>
            <a:r>
              <a:rPr lang="en-US" dirty="0"/>
              <a:t>$1 million. </a:t>
            </a:r>
          </a:p>
        </p:txBody>
      </p:sp>
      <p:pic>
        <p:nvPicPr>
          <p:cNvPr id="4" name="Picture 3"/>
          <p:cNvPicPr>
            <a:picLocks noChangeAspect="1"/>
          </p:cNvPicPr>
          <p:nvPr/>
        </p:nvPicPr>
        <p:blipFill>
          <a:blip r:embed="rId2"/>
          <a:stretch>
            <a:fillRect/>
          </a:stretch>
        </p:blipFill>
        <p:spPr>
          <a:xfrm>
            <a:off x="4760460" y="2832331"/>
            <a:ext cx="7141450" cy="3669166"/>
          </a:xfrm>
          <a:prstGeom prst="rect">
            <a:avLst/>
          </a:prstGeom>
        </p:spPr>
      </p:pic>
    </p:spTree>
    <p:extLst>
      <p:ext uri="{BB962C8B-B14F-4D97-AF65-F5344CB8AC3E}">
        <p14:creationId xmlns:p14="http://schemas.microsoft.com/office/powerpoint/2010/main" val="952015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552" y="1033670"/>
            <a:ext cx="7184470" cy="4343400"/>
          </a:xfrm>
        </p:spPr>
        <p:txBody>
          <a:bodyPr>
            <a:noAutofit/>
          </a:bodyPr>
          <a:lstStyle/>
          <a:p>
            <a:pPr algn="ctr"/>
            <a:r>
              <a:rPr lang="it-IT" sz="4000" dirty="0" smtClean="0"/>
              <a:t>Contact Information: </a:t>
            </a:r>
            <a:br>
              <a:rPr lang="it-IT" sz="4000" dirty="0" smtClean="0"/>
            </a:br>
            <a:r>
              <a:rPr lang="it-IT" sz="4000" dirty="0" smtClean="0"/>
              <a:t>SHAUNA </a:t>
            </a:r>
            <a:r>
              <a:rPr lang="it-IT" sz="4000" dirty="0"/>
              <a:t>ITRI </a:t>
            </a:r>
            <a:br>
              <a:rPr lang="it-IT" sz="4000" dirty="0"/>
            </a:br>
            <a:r>
              <a:rPr lang="it-IT" sz="4000" dirty="0"/>
              <a:t> </a:t>
            </a:r>
            <a:r>
              <a:rPr lang="it-IT" sz="4000" dirty="0" smtClean="0"/>
              <a:t>sitri@bm.net</a:t>
            </a:r>
            <a:r>
              <a:rPr lang="it-IT" sz="4000" dirty="0"/>
              <a:t/>
            </a:r>
            <a:br>
              <a:rPr lang="it-IT" sz="4000" dirty="0"/>
            </a:br>
            <a:r>
              <a:rPr lang="it-IT" sz="4000" dirty="0"/>
              <a:t>267-973-4265</a:t>
            </a:r>
            <a:br>
              <a:rPr lang="it-IT" sz="4000" dirty="0"/>
            </a:br>
            <a:r>
              <a:rPr lang="it-IT" sz="4000" dirty="0"/>
              <a:t/>
            </a:r>
            <a:br>
              <a:rPr lang="it-IT" sz="4000" dirty="0"/>
            </a:br>
            <a:r>
              <a:rPr lang="it-IT" sz="4000" i="1" dirty="0" smtClean="0">
                <a:solidFill>
                  <a:schemeClr val="accent1"/>
                </a:solidFill>
              </a:rPr>
              <a:t>www.linkedin.com/in/shaunaitri</a:t>
            </a:r>
            <a:r>
              <a:rPr lang="it-IT" sz="4000" i="1" dirty="0">
                <a:solidFill>
                  <a:schemeClr val="accent1"/>
                </a:solidFill>
              </a:rPr>
              <a:t>/ </a:t>
            </a:r>
            <a:endParaRPr lang="en-US" sz="4000" i="1" dirty="0">
              <a:solidFill>
                <a:schemeClr val="accent1"/>
              </a:solidFill>
            </a:endParaRPr>
          </a:p>
        </p:txBody>
      </p:sp>
    </p:spTree>
    <p:extLst>
      <p:ext uri="{BB962C8B-B14F-4D97-AF65-F5344CB8AC3E}">
        <p14:creationId xmlns:p14="http://schemas.microsoft.com/office/powerpoint/2010/main" val="3003339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of Panelists </a:t>
            </a:r>
            <a:endParaRPr lang="en-US" dirty="0"/>
          </a:p>
        </p:txBody>
      </p:sp>
    </p:spTree>
    <p:extLst>
      <p:ext uri="{BB962C8B-B14F-4D97-AF65-F5344CB8AC3E}">
        <p14:creationId xmlns:p14="http://schemas.microsoft.com/office/powerpoint/2010/main" val="1380300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641" y="377687"/>
            <a:ext cx="10018713" cy="1752599"/>
          </a:xfrm>
        </p:spPr>
        <p:txBody>
          <a:bodyPr>
            <a:normAutofit fontScale="90000"/>
          </a:bodyPr>
          <a:lstStyle/>
          <a:p>
            <a:pPr algn="l"/>
            <a:r>
              <a:rPr lang="en-US" dirty="0"/>
              <a:t>Cindy </a:t>
            </a:r>
            <a:r>
              <a:rPr lang="en-US" dirty="0" err="1" smtClean="0"/>
              <a:t>Groux</a:t>
            </a:r>
            <a:r>
              <a:rPr lang="en-US" dirty="0"/>
              <a:t/>
            </a:r>
            <a:br>
              <a:rPr lang="en-US" dirty="0"/>
            </a:br>
            <a:r>
              <a:rPr lang="en-US" dirty="0" smtClean="0"/>
              <a:t>Owner </a:t>
            </a:r>
            <a:r>
              <a:rPr lang="en-US" dirty="0"/>
              <a:t>of Health Care Practice Management</a:t>
            </a:r>
            <a:br>
              <a:rPr lang="en-US" dirty="0"/>
            </a:br>
            <a:endParaRPr lang="en-US" dirty="0"/>
          </a:p>
        </p:txBody>
      </p:sp>
      <p:sp>
        <p:nvSpPr>
          <p:cNvPr id="3" name="Content Placeholder 2"/>
          <p:cNvSpPr>
            <a:spLocks noGrp="1"/>
          </p:cNvSpPr>
          <p:nvPr>
            <p:ph idx="1"/>
          </p:nvPr>
        </p:nvSpPr>
        <p:spPr>
          <a:xfrm>
            <a:off x="1743740" y="1743741"/>
            <a:ext cx="9759283" cy="4047460"/>
          </a:xfrm>
        </p:spPr>
        <p:txBody>
          <a:bodyPr>
            <a:normAutofit fontScale="92500" lnSpcReduction="10000"/>
          </a:bodyPr>
          <a:lstStyle/>
          <a:p>
            <a:pPr marL="0" indent="0">
              <a:buNone/>
            </a:pPr>
            <a:r>
              <a:rPr lang="en-US" dirty="0"/>
              <a:t>Cindy founded Health Care Practice Management in 1992.  Since that time the company has grown to fifty four practices with seventy providers operating in four different states.  The company has grown from three to thirty employees with expertise in revenue cycle management, credentialing, consulting, billing software, and practice operations management.  Additionally, she serves as an expert witness for attorneys and their clients in Delaware, Pennsylvania and NJ. </a:t>
            </a:r>
          </a:p>
          <a:p>
            <a:pPr marL="0" indent="0">
              <a:buNone/>
            </a:pPr>
            <a:endParaRPr lang="en-US" dirty="0"/>
          </a:p>
          <a:p>
            <a:pPr marL="0" indent="0">
              <a:buNone/>
            </a:pPr>
            <a:r>
              <a:rPr lang="en-US" dirty="0"/>
              <a:t>Cindy obtained her certification as a Certified Healthcare Billing and Management Executive through the Healthcare Billing and Management Association (HBMA) in April 1999, and is a graduate of the HBMA Compliance Implementation Course.  She served six years on the Board of Directors for HBMA.</a:t>
            </a:r>
          </a:p>
          <a:p>
            <a:pPr marL="0" indent="0">
              <a:buNone/>
            </a:pPr>
            <a:endParaRPr lang="en-US" dirty="0"/>
          </a:p>
        </p:txBody>
      </p:sp>
    </p:spTree>
    <p:extLst>
      <p:ext uri="{BB962C8B-B14F-4D97-AF65-F5344CB8AC3E}">
        <p14:creationId xmlns:p14="http://schemas.microsoft.com/office/powerpoint/2010/main" val="2032759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012" y="79513"/>
            <a:ext cx="9818341" cy="1709531"/>
          </a:xfrm>
        </p:spPr>
        <p:txBody>
          <a:bodyPr>
            <a:normAutofit fontScale="90000"/>
          </a:bodyPr>
          <a:lstStyle/>
          <a:p>
            <a:pPr algn="l"/>
            <a:r>
              <a:rPr lang="en-US" dirty="0"/>
              <a:t>Christina </a:t>
            </a:r>
            <a:r>
              <a:rPr lang="en-US" dirty="0" err="1" smtClean="0"/>
              <a:t>Babenko</a:t>
            </a:r>
            <a:r>
              <a:rPr lang="en-US" dirty="0"/>
              <a:t/>
            </a:r>
            <a:br>
              <a:rPr lang="en-US" dirty="0"/>
            </a:br>
            <a:r>
              <a:rPr lang="en-US" dirty="0" smtClean="0"/>
              <a:t>Corporate </a:t>
            </a:r>
            <a:r>
              <a:rPr lang="en-US" dirty="0"/>
              <a:t>Compliance Officer, </a:t>
            </a:r>
            <a:r>
              <a:rPr lang="en-US" dirty="0" smtClean="0"/>
              <a:t/>
            </a:r>
            <a:br>
              <a:rPr lang="en-US" dirty="0" smtClean="0"/>
            </a:br>
            <a:r>
              <a:rPr lang="en-US" dirty="0" smtClean="0"/>
              <a:t>Christiana </a:t>
            </a:r>
            <a:r>
              <a:rPr lang="en-US" dirty="0"/>
              <a:t>Care Health </a:t>
            </a:r>
            <a:r>
              <a:rPr lang="en-US" dirty="0" smtClean="0"/>
              <a:t>System</a:t>
            </a:r>
            <a:endParaRPr lang="en-US" dirty="0"/>
          </a:p>
        </p:txBody>
      </p:sp>
      <p:sp>
        <p:nvSpPr>
          <p:cNvPr id="3" name="Content Placeholder 2"/>
          <p:cNvSpPr>
            <a:spLocks noGrp="1"/>
          </p:cNvSpPr>
          <p:nvPr>
            <p:ph idx="1"/>
          </p:nvPr>
        </p:nvSpPr>
        <p:spPr>
          <a:xfrm>
            <a:off x="2200940" y="2041451"/>
            <a:ext cx="9302083" cy="3749749"/>
          </a:xfrm>
        </p:spPr>
        <p:txBody>
          <a:bodyPr>
            <a:normAutofit lnSpcReduction="10000"/>
          </a:bodyPr>
          <a:lstStyle/>
          <a:p>
            <a:pPr marL="0" indent="0">
              <a:buNone/>
            </a:pPr>
            <a:r>
              <a:rPr lang="en-US" dirty="0"/>
              <a:t>Christine (Tina) </a:t>
            </a:r>
            <a:r>
              <a:rPr lang="en-US" dirty="0" err="1"/>
              <a:t>Babenko</a:t>
            </a:r>
            <a:r>
              <a:rPr lang="en-US" dirty="0"/>
              <a:t> is the Corporate Compliance Officer at Christiana Care Health System and the Compliance Officer for </a:t>
            </a:r>
            <a:r>
              <a:rPr lang="en-US" dirty="0" err="1"/>
              <a:t>eBrightHealth</a:t>
            </a:r>
            <a:r>
              <a:rPr lang="en-US" dirty="0"/>
              <a:t> ACO.  She earned her Master of Jurisprudence in Health Law from Widener University  Delaware Law School; a Master of Science in Nursing Executive Leadership; is Certified in Healthcare Compliance (CHC); Certified Compliance &amp; Ethics Professional (CCEP) and is currently pursuing a Doctorate Degree in Organizational Learning, Leadership, and Innovation.  In addition to her work at Christiana Care, Ms. </a:t>
            </a:r>
            <a:r>
              <a:rPr lang="en-US" dirty="0" err="1"/>
              <a:t>Babenko</a:t>
            </a:r>
            <a:r>
              <a:rPr lang="en-US" dirty="0"/>
              <a:t> is an adjunct Professor at a local university where she teaches courses related to healthcare policy and politics and has developed curriculum for Compliance Certification courses.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314134" y="157162"/>
            <a:ext cx="1685925" cy="1971675"/>
          </a:xfrm>
          <a:prstGeom prst="rect">
            <a:avLst/>
          </a:prstGeom>
        </p:spPr>
      </p:pic>
    </p:spTree>
    <p:extLst>
      <p:ext uri="{BB962C8B-B14F-4D97-AF65-F5344CB8AC3E}">
        <p14:creationId xmlns:p14="http://schemas.microsoft.com/office/powerpoint/2010/main" val="1417883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012" y="79513"/>
            <a:ext cx="9818341" cy="1709531"/>
          </a:xfrm>
        </p:spPr>
        <p:txBody>
          <a:bodyPr>
            <a:normAutofit fontScale="90000"/>
          </a:bodyPr>
          <a:lstStyle/>
          <a:p>
            <a:pPr algn="l"/>
            <a:r>
              <a:rPr lang="en-US" dirty="0"/>
              <a:t>Patricia </a:t>
            </a:r>
            <a:r>
              <a:rPr lang="en-US" dirty="0" err="1" smtClean="0"/>
              <a:t>Resnik</a:t>
            </a:r>
            <a:r>
              <a:rPr lang="en-US" dirty="0" smtClean="0"/>
              <a:t/>
            </a:r>
            <a:br>
              <a:rPr lang="en-US" dirty="0" smtClean="0"/>
            </a:br>
            <a:r>
              <a:rPr lang="en-US" dirty="0" smtClean="0"/>
              <a:t>Vice </a:t>
            </a:r>
            <a:r>
              <a:rPr lang="en-US" dirty="0"/>
              <a:t>President, Quality &amp; Care Management, Christiana Care Health System</a:t>
            </a:r>
          </a:p>
        </p:txBody>
      </p:sp>
      <p:sp>
        <p:nvSpPr>
          <p:cNvPr id="3" name="Content Placeholder 2"/>
          <p:cNvSpPr>
            <a:spLocks noGrp="1"/>
          </p:cNvSpPr>
          <p:nvPr>
            <p:ph idx="1"/>
          </p:nvPr>
        </p:nvSpPr>
        <p:spPr>
          <a:xfrm>
            <a:off x="2254101" y="1789044"/>
            <a:ext cx="9248921" cy="4803141"/>
          </a:xfrm>
        </p:spPr>
        <p:txBody>
          <a:bodyPr>
            <a:normAutofit fontScale="85000" lnSpcReduction="20000"/>
          </a:bodyPr>
          <a:lstStyle/>
          <a:p>
            <a:pPr marL="0" indent="0">
              <a:buNone/>
            </a:pPr>
            <a:r>
              <a:rPr lang="en-US" dirty="0"/>
              <a:t>Ms. </a:t>
            </a:r>
            <a:r>
              <a:rPr lang="en-US" dirty="0" err="1"/>
              <a:t>Resnik</a:t>
            </a:r>
            <a:r>
              <a:rPr lang="en-US" dirty="0"/>
              <a:t> is also the Vice President of </a:t>
            </a:r>
            <a:r>
              <a:rPr lang="en-US" dirty="0" err="1"/>
              <a:t>Carelink</a:t>
            </a:r>
            <a:r>
              <a:rPr lang="en-US" dirty="0"/>
              <a:t> </a:t>
            </a:r>
            <a:r>
              <a:rPr lang="en-US" dirty="0" err="1"/>
              <a:t>CareNow</a:t>
            </a:r>
            <a:r>
              <a:rPr lang="en-US" dirty="0"/>
              <a:t>, a wholly owned care management subsidiary of Christiana Care.  Ms. </a:t>
            </a:r>
            <a:r>
              <a:rPr lang="en-US" dirty="0" err="1"/>
              <a:t>Resnik</a:t>
            </a:r>
            <a:r>
              <a:rPr lang="en-US" dirty="0"/>
              <a:t> leads a number of programs at Christiana Care &amp; </a:t>
            </a:r>
            <a:r>
              <a:rPr lang="en-US" dirty="0" err="1"/>
              <a:t>Carelink</a:t>
            </a:r>
            <a:r>
              <a:rPr lang="en-US" dirty="0"/>
              <a:t> </a:t>
            </a:r>
            <a:r>
              <a:rPr lang="en-US" dirty="0" err="1"/>
              <a:t>CareNow</a:t>
            </a:r>
            <a:r>
              <a:rPr lang="en-US" dirty="0"/>
              <a:t> in order to enhance the delivery of health care services, including programs in care management, utilization management, clinical documentation improvement, and population health management.   </a:t>
            </a:r>
          </a:p>
          <a:p>
            <a:pPr marL="0" indent="0">
              <a:buNone/>
            </a:pPr>
            <a:endParaRPr lang="en-US" dirty="0"/>
          </a:p>
          <a:p>
            <a:pPr marL="0" indent="0">
              <a:buNone/>
            </a:pPr>
            <a:r>
              <a:rPr lang="en-US" dirty="0"/>
              <a:t>Ms. </a:t>
            </a:r>
            <a:r>
              <a:rPr lang="en-US" dirty="0" err="1"/>
              <a:t>Resnik</a:t>
            </a:r>
            <a:r>
              <a:rPr lang="en-US" dirty="0"/>
              <a:t> is certified in healthcare quality by the National Association of Healthcare Quality (NAHQ), and co-lead the development of the NAHQ “Essential Competencies: Regulatory and Accreditation” publication released in the spring of 2016.  She is currently the vice-chair of the Delaware Local Program Committee for the Healthcare Leadership Network of the Delaware Valley (HLNDV). </a:t>
            </a:r>
          </a:p>
          <a:p>
            <a:pPr marL="0" indent="0">
              <a:buNone/>
            </a:pPr>
            <a:endParaRPr lang="en-US" dirty="0"/>
          </a:p>
          <a:p>
            <a:pPr marL="0" indent="0">
              <a:buNone/>
            </a:pPr>
            <a:r>
              <a:rPr lang="en-US" dirty="0"/>
              <a:t>Ms. </a:t>
            </a:r>
            <a:r>
              <a:rPr lang="en-US" dirty="0" err="1"/>
              <a:t>Resnik</a:t>
            </a:r>
            <a:r>
              <a:rPr lang="en-US" dirty="0"/>
              <a:t> earned a Master of Jurisprudence in Health Law from the Widener University Delaware Law School; a bachelor of science degree and her MBA from Widener University in Chester, Pennsylvania.   She is a fellow of the American College of Healthcare Executives (ACHE) and a past recipient of that college’s Early Career Healthcare Executive award. </a:t>
            </a:r>
          </a:p>
        </p:txBody>
      </p:sp>
    </p:spTree>
    <p:extLst>
      <p:ext uri="{BB962C8B-B14F-4D97-AF65-F5344CB8AC3E}">
        <p14:creationId xmlns:p14="http://schemas.microsoft.com/office/powerpoint/2010/main" val="294400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Introducing the False Claims Act</a:t>
            </a:r>
            <a:endParaRPr lang="en-US" sz="4800" dirty="0"/>
          </a:p>
        </p:txBody>
      </p:sp>
    </p:spTree>
    <p:extLst>
      <p:ext uri="{BB962C8B-B14F-4D97-AF65-F5344CB8AC3E}">
        <p14:creationId xmlns:p14="http://schemas.microsoft.com/office/powerpoint/2010/main" val="205983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Concerns Reported Internally</a:t>
            </a:r>
            <a:endParaRPr lang="en-US" dirty="0"/>
          </a:p>
        </p:txBody>
      </p:sp>
      <p:pic>
        <p:nvPicPr>
          <p:cNvPr id="4" name="Picture 3"/>
          <p:cNvPicPr>
            <a:picLocks noChangeAspect="1"/>
          </p:cNvPicPr>
          <p:nvPr/>
        </p:nvPicPr>
        <p:blipFill>
          <a:blip r:embed="rId2"/>
          <a:stretch>
            <a:fillRect/>
          </a:stretch>
        </p:blipFill>
        <p:spPr>
          <a:xfrm>
            <a:off x="1959492" y="280944"/>
            <a:ext cx="2857500" cy="2886075"/>
          </a:xfrm>
          <a:prstGeom prst="rect">
            <a:avLst/>
          </a:prstGeom>
        </p:spPr>
      </p:pic>
    </p:spTree>
    <p:extLst>
      <p:ext uri="{BB962C8B-B14F-4D97-AF65-F5344CB8AC3E}">
        <p14:creationId xmlns:p14="http://schemas.microsoft.com/office/powerpoint/2010/main" val="865498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451" y="489856"/>
            <a:ext cx="8930747" cy="2110382"/>
          </a:xfrm>
        </p:spPr>
        <p:txBody>
          <a:bodyPr/>
          <a:lstStyle/>
          <a:p>
            <a:r>
              <a:rPr lang="en-US" dirty="0" smtClean="0"/>
              <a:t>DOJ Memorandum and Impact on Internal Investigations</a:t>
            </a:r>
            <a:endParaRPr lang="en-US" dirty="0"/>
          </a:p>
        </p:txBody>
      </p:sp>
      <p:pic>
        <p:nvPicPr>
          <p:cNvPr id="3" name="Picture 2"/>
          <p:cNvPicPr>
            <a:picLocks noChangeAspect="1"/>
          </p:cNvPicPr>
          <p:nvPr/>
        </p:nvPicPr>
        <p:blipFill>
          <a:blip r:embed="rId2"/>
          <a:stretch>
            <a:fillRect/>
          </a:stretch>
        </p:blipFill>
        <p:spPr>
          <a:xfrm>
            <a:off x="3271157" y="2939143"/>
            <a:ext cx="6934200" cy="3573916"/>
          </a:xfrm>
          <a:prstGeom prst="rect">
            <a:avLst/>
          </a:prstGeom>
        </p:spPr>
      </p:pic>
    </p:spTree>
    <p:extLst>
      <p:ext uri="{BB962C8B-B14F-4D97-AF65-F5344CB8AC3E}">
        <p14:creationId xmlns:p14="http://schemas.microsoft.com/office/powerpoint/2010/main" val="1927652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v. Outpatient Issue: What Have We Learned? </a:t>
            </a:r>
            <a:endParaRPr lang="en-US" dirty="0"/>
          </a:p>
        </p:txBody>
      </p:sp>
    </p:spTree>
    <p:extLst>
      <p:ext uri="{BB962C8B-B14F-4D97-AF65-F5344CB8AC3E}">
        <p14:creationId xmlns:p14="http://schemas.microsoft.com/office/powerpoint/2010/main" val="2344827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Increased Audits from Government and Commercial Payers </a:t>
            </a:r>
            <a:endParaRPr lang="en-US" dirty="0"/>
          </a:p>
        </p:txBody>
      </p:sp>
    </p:spTree>
    <p:extLst>
      <p:ext uri="{BB962C8B-B14F-4D97-AF65-F5344CB8AC3E}">
        <p14:creationId xmlns:p14="http://schemas.microsoft.com/office/powerpoint/2010/main" val="3770056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Probe and Educate (TPE) Audits for Facility and Professional Claims</a:t>
            </a:r>
            <a:endParaRPr lang="en-US" dirty="0"/>
          </a:p>
        </p:txBody>
      </p:sp>
    </p:spTree>
    <p:extLst>
      <p:ext uri="{BB962C8B-B14F-4D97-AF65-F5344CB8AC3E}">
        <p14:creationId xmlns:p14="http://schemas.microsoft.com/office/powerpoint/2010/main" val="2017811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Conflicts of Interests: Consulting Arrangements, Medical Directorships and Speaking Engagements </a:t>
            </a:r>
            <a:endParaRPr lang="en-US" dirty="0"/>
          </a:p>
        </p:txBody>
      </p:sp>
    </p:spTree>
    <p:extLst>
      <p:ext uri="{BB962C8B-B14F-4D97-AF65-F5344CB8AC3E}">
        <p14:creationId xmlns:p14="http://schemas.microsoft.com/office/powerpoint/2010/main" val="219970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143" y="268490"/>
            <a:ext cx="10018713" cy="1752599"/>
          </a:xfrm>
        </p:spPr>
        <p:txBody>
          <a:bodyPr>
            <a:normAutofit/>
          </a:bodyPr>
          <a:lstStyle/>
          <a:p>
            <a:r>
              <a:rPr lang="en-US" sz="4800" dirty="0" smtClean="0"/>
              <a:t>The False Claims Act</a:t>
            </a:r>
            <a:endParaRPr lang="en-US" sz="4800" dirty="0"/>
          </a:p>
        </p:txBody>
      </p:sp>
      <p:sp>
        <p:nvSpPr>
          <p:cNvPr id="3" name="Content Placeholder 2"/>
          <p:cNvSpPr>
            <a:spLocks noGrp="1"/>
          </p:cNvSpPr>
          <p:nvPr>
            <p:ph idx="1"/>
          </p:nvPr>
        </p:nvSpPr>
        <p:spPr>
          <a:xfrm>
            <a:off x="1572143" y="2998392"/>
            <a:ext cx="10018713" cy="3124201"/>
          </a:xfrm>
        </p:spPr>
        <p:txBody>
          <a:bodyPr/>
          <a:lstStyle/>
          <a:p>
            <a:r>
              <a:rPr lang="en-US" sz="2800" dirty="0"/>
              <a:t>Allows citizens with evidence of fraud against government programs to sue……on behalf of the government </a:t>
            </a:r>
          </a:p>
          <a:p>
            <a:endParaRPr lang="en-US" sz="2800" dirty="0"/>
          </a:p>
          <a:p>
            <a:r>
              <a:rPr lang="en-US" sz="2800" dirty="0"/>
              <a:t>Whistleblower may be awarded a portion of the funds recovered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433" y="1789692"/>
            <a:ext cx="1380135" cy="129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8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False Claims Act, Procedurally Speaking</a:t>
            </a:r>
            <a:endParaRPr lang="en-US" sz="4800" dirty="0"/>
          </a:p>
        </p:txBody>
      </p:sp>
    </p:spTree>
    <p:extLst>
      <p:ext uri="{BB962C8B-B14F-4D97-AF65-F5344CB8AC3E}">
        <p14:creationId xmlns:p14="http://schemas.microsoft.com/office/powerpoint/2010/main" val="131455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050" y="685800"/>
            <a:ext cx="9931974" cy="1443709"/>
          </a:xfrm>
        </p:spPr>
        <p:txBody>
          <a:bodyPr>
            <a:normAutofit/>
          </a:bodyPr>
          <a:lstStyle/>
          <a:p>
            <a:r>
              <a:rPr lang="en-US" sz="4800" dirty="0" smtClean="0"/>
              <a:t>False Claims Act: Procedural Steps</a:t>
            </a:r>
            <a:endParaRPr lang="en-US" sz="4800" dirty="0"/>
          </a:p>
        </p:txBody>
      </p:sp>
      <p:pic>
        <p:nvPicPr>
          <p:cNvPr id="3" name="Content Placeholder 19"/>
          <p:cNvPicPr>
            <a:picLocks noChangeAspect="1"/>
          </p:cNvPicPr>
          <p:nvPr/>
        </p:nvPicPr>
        <p:blipFill>
          <a:blip r:embed="rId2"/>
          <a:stretch>
            <a:fillRect/>
          </a:stretch>
        </p:blipFill>
        <p:spPr>
          <a:xfrm>
            <a:off x="3738730" y="2513681"/>
            <a:ext cx="5596613" cy="3883489"/>
          </a:xfrm>
          <a:prstGeom prst="rect">
            <a:avLst/>
          </a:prstGeom>
        </p:spPr>
      </p:pic>
    </p:spTree>
    <p:extLst>
      <p:ext uri="{BB962C8B-B14F-4D97-AF65-F5344CB8AC3E}">
        <p14:creationId xmlns:p14="http://schemas.microsoft.com/office/powerpoint/2010/main" val="319292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False Claims Act, Generally Speaking</a:t>
            </a:r>
            <a:endParaRPr lang="en-US" sz="4800" dirty="0"/>
          </a:p>
        </p:txBody>
      </p:sp>
    </p:spTree>
    <p:extLst>
      <p:ext uri="{BB962C8B-B14F-4D97-AF65-F5344CB8AC3E}">
        <p14:creationId xmlns:p14="http://schemas.microsoft.com/office/powerpoint/2010/main" val="48331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239" y="69552"/>
            <a:ext cx="9846058" cy="830017"/>
          </a:xfrm>
        </p:spPr>
        <p:txBody>
          <a:bodyPr/>
          <a:lstStyle/>
          <a:p>
            <a:r>
              <a:rPr lang="en-US" dirty="0" smtClean="0"/>
              <a:t>False Claims Act: Generally</a:t>
            </a:r>
            <a:endParaRPr lang="en-US" dirty="0"/>
          </a:p>
        </p:txBody>
      </p:sp>
      <p:sp>
        <p:nvSpPr>
          <p:cNvPr id="3" name="Content Placeholder 2"/>
          <p:cNvSpPr>
            <a:spLocks noGrp="1"/>
          </p:cNvSpPr>
          <p:nvPr>
            <p:ph idx="1"/>
          </p:nvPr>
        </p:nvSpPr>
        <p:spPr>
          <a:xfrm>
            <a:off x="1804252" y="899569"/>
            <a:ext cx="9871426" cy="2371406"/>
          </a:xfrm>
        </p:spPr>
        <p:txBody>
          <a:bodyPr/>
          <a:lstStyle/>
          <a:p>
            <a:r>
              <a:rPr lang="en-US" dirty="0"/>
              <a:t>“Lincolns Law” enacted in 1863 </a:t>
            </a:r>
          </a:p>
          <a:p>
            <a:r>
              <a:rPr lang="en-US" dirty="0"/>
              <a:t>False Claims Act amendments in 1986</a:t>
            </a:r>
          </a:p>
          <a:p>
            <a:r>
              <a:rPr lang="en-US" dirty="0"/>
              <a:t>Important Tool In Fighting Government Waste, Fraud &amp; Abuse</a:t>
            </a:r>
          </a:p>
          <a:p>
            <a:r>
              <a:rPr lang="en-US" dirty="0"/>
              <a:t>Over $40 billion recovered in 29 years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107" y="2965759"/>
            <a:ext cx="56292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281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125</TotalTime>
  <Words>1459</Words>
  <Application>Microsoft Office PowerPoint</Application>
  <PresentationFormat>Widescreen</PresentationFormat>
  <Paragraphs>144</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Corbel</vt:lpstr>
      <vt:lpstr>Georgia</vt:lpstr>
      <vt:lpstr>Wingdings</vt:lpstr>
      <vt:lpstr>Parallax</vt:lpstr>
      <vt:lpstr>The False Claims Act:  Fraud in the Healthcare Setting</vt:lpstr>
      <vt:lpstr>Speaker Biography:  Shauna Itri </vt:lpstr>
      <vt:lpstr>Audience Poll </vt:lpstr>
      <vt:lpstr>Introducing the False Claims Act</vt:lpstr>
      <vt:lpstr>The False Claims Act</vt:lpstr>
      <vt:lpstr>The False Claims Act, Procedurally Speaking</vt:lpstr>
      <vt:lpstr>False Claims Act: Procedural Steps</vt:lpstr>
      <vt:lpstr>The False Claims Act, Generally Speaking</vt:lpstr>
      <vt:lpstr>False Claims Act: Generally</vt:lpstr>
      <vt:lpstr>False Claims Act: New Matters </vt:lpstr>
      <vt:lpstr>False Claims Act: Types of Cases  Source: Gibson Dunn “2015 Year-End False Claims Act Update” (January 6, 2016)</vt:lpstr>
      <vt:lpstr>Whistleblower (“Relator”) Share of the Recovery</vt:lpstr>
      <vt:lpstr>Whistleblower Share</vt:lpstr>
      <vt:lpstr>What Do You Have to Prove? </vt:lpstr>
      <vt:lpstr>False Claims Act Elements </vt:lpstr>
      <vt:lpstr>Examples of Fraud Under The False Claims Act</vt:lpstr>
      <vt:lpstr>Examples of Fraud Under the False Claims Act</vt:lpstr>
      <vt:lpstr>Examples of Fraud Under the False Claims Act: Continued</vt:lpstr>
      <vt:lpstr>Grant Fraud and the False Claims Act</vt:lpstr>
      <vt:lpstr>Grant Fraud: Case Study</vt:lpstr>
      <vt:lpstr>Kickbacks:   Payment (Kind) of Something of “Value” In Exchange for Referrals Any</vt:lpstr>
      <vt:lpstr>Kickback Examples </vt:lpstr>
      <vt:lpstr>Clinical Trial Billing </vt:lpstr>
      <vt:lpstr>Clinical Trial Billing Fraud Examples</vt:lpstr>
      <vt:lpstr>Off-Label Marketing of Drugs</vt:lpstr>
      <vt:lpstr>Off-Label Marketing Examples</vt:lpstr>
      <vt:lpstr>Decision Making “Take-Aways”</vt:lpstr>
      <vt:lpstr>Whistleblower Options</vt:lpstr>
      <vt:lpstr>Pros and Cons of Filing and NOT Filing a Whistleblower Case</vt:lpstr>
      <vt:lpstr>Traps for the Unweary</vt:lpstr>
      <vt:lpstr>IRS Whistleblower Statute </vt:lpstr>
      <vt:lpstr>IRS Whistleblower Statute </vt:lpstr>
      <vt:lpstr>SEC Whistleblower Statute </vt:lpstr>
      <vt:lpstr>SEC Whistleblower Statute </vt:lpstr>
      <vt:lpstr>Contact Information:  SHAUNA ITRI   sitri@bm.net 267-973-4265  www.linkedin.com/in/shaunaitri/ </vt:lpstr>
      <vt:lpstr>Introductions of Panelists </vt:lpstr>
      <vt:lpstr>Cindy Groux Owner of Health Care Practice Management </vt:lpstr>
      <vt:lpstr>Christina Babenko Corporate Compliance Officer,  Christiana Care Health System</vt:lpstr>
      <vt:lpstr>Patricia Resnik Vice President, Quality &amp; Care Management, Christiana Care Health System</vt:lpstr>
      <vt:lpstr>How to Respond to Concerns Reported Internally</vt:lpstr>
      <vt:lpstr>DOJ Memorandum and Impact on Internal Investigations</vt:lpstr>
      <vt:lpstr>Inpatient v. Outpatient Issue: What Have We Learned? </vt:lpstr>
      <vt:lpstr>Handling Increased Audits from Government and Commercial Payers </vt:lpstr>
      <vt:lpstr>Target Probe and Educate (TPE) Audits for Facility and Professional Claims</vt:lpstr>
      <vt:lpstr>Managing Conflicts of Interests: Consulting Arrangements, Medical Directorships and Speaking Engagements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False Claims Act:  Fraud in the Healthcare Setting</dc:title>
  <dc:creator>Shauna Itri</dc:creator>
  <cp:lastModifiedBy>Shauna Itri</cp:lastModifiedBy>
  <cp:revision>15</cp:revision>
  <dcterms:created xsi:type="dcterms:W3CDTF">2018-03-15T19:36:36Z</dcterms:created>
  <dcterms:modified xsi:type="dcterms:W3CDTF">2018-03-30T18:27:30Z</dcterms:modified>
</cp:coreProperties>
</file>