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60" r:id="rId4"/>
    <p:sldId id="259" r:id="rId5"/>
    <p:sldId id="261" r:id="rId6"/>
    <p:sldId id="258"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9" autoAdjust="0"/>
    <p:restoredTop sz="94660"/>
  </p:normalViewPr>
  <p:slideViewPr>
    <p:cSldViewPr snapToGrid="0">
      <p:cViewPr varScale="1">
        <p:scale>
          <a:sx n="70" d="100"/>
          <a:sy n="70" d="100"/>
        </p:scale>
        <p:origin x="53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A0CEE0-1EF6-48EB-9F0D-D3A916ABD833}" type="datetimeFigureOut">
              <a:rPr lang="en-US" smtClean="0"/>
              <a:t>4/12/2018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552A4B-1990-4052-92B6-54BCADB1E274}" type="slidenum">
              <a:rPr lang="en-US" smtClean="0"/>
              <a:t>‹#›</a:t>
            </a:fld>
            <a:endParaRPr lang="en-US"/>
          </a:p>
        </p:txBody>
      </p:sp>
    </p:spTree>
    <p:extLst>
      <p:ext uri="{BB962C8B-B14F-4D97-AF65-F5344CB8AC3E}">
        <p14:creationId xmlns:p14="http://schemas.microsoft.com/office/powerpoint/2010/main" val="315707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Gas-flaring is the burning of associated gases when crude oil is trapped in natural gas which leads to the emission of </a:t>
            </a:r>
            <a:r>
              <a:rPr lang="en-US" dirty="0" err="1"/>
              <a:t>GhGs</a:t>
            </a:r>
            <a:r>
              <a:rPr lang="en-US" dirty="0"/>
              <a:t> such as CO2 into the atmosphere, causing pollution to the local environment affecting humans, animals, vegetation and also contributes to climate change.</a:t>
            </a:r>
          </a:p>
        </p:txBody>
      </p:sp>
      <p:sp>
        <p:nvSpPr>
          <p:cNvPr id="4" name="Slide Number Placeholder 3"/>
          <p:cNvSpPr>
            <a:spLocks noGrp="1"/>
          </p:cNvSpPr>
          <p:nvPr>
            <p:ph type="sldNum" sz="quarter" idx="10"/>
          </p:nvPr>
        </p:nvSpPr>
        <p:spPr/>
        <p:txBody>
          <a:bodyPr/>
          <a:lstStyle/>
          <a:p>
            <a:fld id="{73552A4B-1990-4052-92B6-54BCADB1E274}" type="slidenum">
              <a:rPr lang="en-US" smtClean="0"/>
              <a:t>2</a:t>
            </a:fld>
            <a:endParaRPr lang="en-US"/>
          </a:p>
        </p:txBody>
      </p:sp>
    </p:spTree>
    <p:extLst>
      <p:ext uri="{BB962C8B-B14F-4D97-AF65-F5344CB8AC3E}">
        <p14:creationId xmlns:p14="http://schemas.microsoft.com/office/powerpoint/2010/main" val="2154870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SPDC did not stop its gas flaring activities and to date continues such practices in the Niger Delta.  In 2002, CO2 emissions in Nigeria was estimated at 34 million tons and as of 2012, C02 emissions were estimated at 33 million tons, a reduction of only 1 million ton over a 10-year period.</a:t>
            </a:r>
          </a:p>
          <a:p>
            <a:endParaRPr lang="en-US" dirty="0"/>
          </a:p>
        </p:txBody>
      </p:sp>
      <p:sp>
        <p:nvSpPr>
          <p:cNvPr id="4" name="Slide Number Placeholder 3"/>
          <p:cNvSpPr>
            <a:spLocks noGrp="1"/>
          </p:cNvSpPr>
          <p:nvPr>
            <p:ph type="sldNum" sz="quarter" idx="10"/>
          </p:nvPr>
        </p:nvSpPr>
        <p:spPr/>
        <p:txBody>
          <a:bodyPr/>
          <a:lstStyle/>
          <a:p>
            <a:fld id="{73552A4B-1990-4052-92B6-54BCADB1E274}" type="slidenum">
              <a:rPr lang="en-US" smtClean="0"/>
              <a:t>3</a:t>
            </a:fld>
            <a:endParaRPr lang="en-US"/>
          </a:p>
        </p:txBody>
      </p:sp>
    </p:spTree>
    <p:extLst>
      <p:ext uri="{BB962C8B-B14F-4D97-AF65-F5344CB8AC3E}">
        <p14:creationId xmlns:p14="http://schemas.microsoft.com/office/powerpoint/2010/main" val="2358427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Even though there is no apparent justiciable right to a "clean poison-free, pollution-free and healthy environment" under the Nigerian Constitution, the court has typically relied on a cumulative use of constitutional provisions in conjunction with the provisions of the African Charter (especially Article 24) to recognize and apply a fundamental right to a "clean poison-free, pollution-free and healthy environment" despite any statutory limitations.</a:t>
            </a:r>
          </a:p>
        </p:txBody>
      </p:sp>
      <p:sp>
        <p:nvSpPr>
          <p:cNvPr id="4" name="Slide Number Placeholder 3"/>
          <p:cNvSpPr>
            <a:spLocks noGrp="1"/>
          </p:cNvSpPr>
          <p:nvPr>
            <p:ph type="sldNum" sz="quarter" idx="10"/>
          </p:nvPr>
        </p:nvSpPr>
        <p:spPr/>
        <p:txBody>
          <a:bodyPr/>
          <a:lstStyle/>
          <a:p>
            <a:fld id="{73552A4B-1990-4052-92B6-54BCADB1E274}" type="slidenum">
              <a:rPr lang="en-US" smtClean="0"/>
              <a:t>4</a:t>
            </a:fld>
            <a:endParaRPr lang="en-US"/>
          </a:p>
        </p:txBody>
      </p:sp>
    </p:spTree>
    <p:extLst>
      <p:ext uri="{BB962C8B-B14F-4D97-AF65-F5344CB8AC3E}">
        <p14:creationId xmlns:p14="http://schemas.microsoft.com/office/powerpoint/2010/main" val="3249219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 the Minister is satisfied after 1 January, 1984 that utilization or re-injection of the produced gas is not appropriate or feasible in a particular field or fields, he may issue a certificate in that respect to a company engaged in the production of oil or gas (a) specifying such terms and conditions, as he may at his discretion choose to impose, for the continued flaring of gas in the particular field or fields</a:t>
            </a:r>
          </a:p>
        </p:txBody>
      </p:sp>
      <p:sp>
        <p:nvSpPr>
          <p:cNvPr id="4" name="Slide Number Placeholder 3"/>
          <p:cNvSpPr>
            <a:spLocks noGrp="1"/>
          </p:cNvSpPr>
          <p:nvPr>
            <p:ph type="sldNum" sz="quarter" idx="10"/>
          </p:nvPr>
        </p:nvSpPr>
        <p:spPr/>
        <p:txBody>
          <a:bodyPr/>
          <a:lstStyle/>
          <a:p>
            <a:fld id="{73552A4B-1990-4052-92B6-54BCADB1E274}" type="slidenum">
              <a:rPr lang="en-US" smtClean="0"/>
              <a:t>5</a:t>
            </a:fld>
            <a:endParaRPr lang="en-US"/>
          </a:p>
        </p:txBody>
      </p:sp>
    </p:spTree>
    <p:extLst>
      <p:ext uri="{BB962C8B-B14F-4D97-AF65-F5344CB8AC3E}">
        <p14:creationId xmlns:p14="http://schemas.microsoft.com/office/powerpoint/2010/main" val="968256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Thus, there seems to be no solution in sight to ensure adequate enforcement and compliance</a:t>
            </a:r>
          </a:p>
        </p:txBody>
      </p:sp>
      <p:sp>
        <p:nvSpPr>
          <p:cNvPr id="4" name="Slide Number Placeholder 3"/>
          <p:cNvSpPr>
            <a:spLocks noGrp="1"/>
          </p:cNvSpPr>
          <p:nvPr>
            <p:ph type="sldNum" sz="quarter" idx="10"/>
          </p:nvPr>
        </p:nvSpPr>
        <p:spPr/>
        <p:txBody>
          <a:bodyPr/>
          <a:lstStyle/>
          <a:p>
            <a:fld id="{73552A4B-1990-4052-92B6-54BCADB1E274}" type="slidenum">
              <a:rPr lang="en-US" smtClean="0"/>
              <a:t>7</a:t>
            </a:fld>
            <a:endParaRPr lang="en-US"/>
          </a:p>
        </p:txBody>
      </p:sp>
    </p:spTree>
    <p:extLst>
      <p:ext uri="{BB962C8B-B14F-4D97-AF65-F5344CB8AC3E}">
        <p14:creationId xmlns:p14="http://schemas.microsoft.com/office/powerpoint/2010/main" val="4039626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Play video – till minute 0.39, 1.09 – 1.45, 3.04 to 3.32, 5:21 to 6.42 and then start again at 12:34 to 14:09 and 25.54 to 26.32</a:t>
            </a:r>
          </a:p>
        </p:txBody>
      </p:sp>
      <p:sp>
        <p:nvSpPr>
          <p:cNvPr id="4" name="Slide Number Placeholder 3"/>
          <p:cNvSpPr>
            <a:spLocks noGrp="1"/>
          </p:cNvSpPr>
          <p:nvPr>
            <p:ph type="sldNum" sz="quarter" idx="10"/>
          </p:nvPr>
        </p:nvSpPr>
        <p:spPr/>
        <p:txBody>
          <a:bodyPr/>
          <a:lstStyle/>
          <a:p>
            <a:fld id="{73552A4B-1990-4052-92B6-54BCADB1E274}" type="slidenum">
              <a:rPr lang="en-US" smtClean="0"/>
              <a:t>9</a:t>
            </a:fld>
            <a:endParaRPr lang="en-US"/>
          </a:p>
        </p:txBody>
      </p:sp>
    </p:spTree>
    <p:extLst>
      <p:ext uri="{BB962C8B-B14F-4D97-AF65-F5344CB8AC3E}">
        <p14:creationId xmlns:p14="http://schemas.microsoft.com/office/powerpoint/2010/main" val="16750607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4/12/2018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bq2TBOHWFR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71F985-54BC-4ED9-8E1E-1974E0180F82}"/>
              </a:ext>
            </a:extLst>
          </p:cNvPr>
          <p:cNvSpPr>
            <a:spLocks noGrp="1"/>
          </p:cNvSpPr>
          <p:nvPr>
            <p:ph type="ctrTitle"/>
          </p:nvPr>
        </p:nvSpPr>
        <p:spPr/>
        <p:txBody>
          <a:bodyPr/>
          <a:lstStyle/>
          <a:p>
            <a:r>
              <a:rPr lang="en-US" dirty="0"/>
              <a:t>Constitutional rights to environmental human dignity in Nigeria</a:t>
            </a:r>
          </a:p>
        </p:txBody>
      </p:sp>
      <p:sp>
        <p:nvSpPr>
          <p:cNvPr id="3" name="Subtitle 2">
            <a:extLst>
              <a:ext uri="{FF2B5EF4-FFF2-40B4-BE49-F238E27FC236}">
                <a16:creationId xmlns="" xmlns:a16="http://schemas.microsoft.com/office/drawing/2014/main" id="{3876F82D-0414-4D79-BE8C-63C3BFADCFD9}"/>
              </a:ext>
            </a:extLst>
          </p:cNvPr>
          <p:cNvSpPr>
            <a:spLocks noGrp="1"/>
          </p:cNvSpPr>
          <p:nvPr>
            <p:ph type="subTitle" idx="1"/>
          </p:nvPr>
        </p:nvSpPr>
        <p:spPr/>
        <p:txBody>
          <a:bodyPr/>
          <a:lstStyle/>
          <a:p>
            <a:r>
              <a:rPr lang="en-US" dirty="0"/>
              <a:t>A brief synopsis presented by jope dayo</a:t>
            </a:r>
          </a:p>
          <a:p>
            <a:r>
              <a:rPr lang="en-US" dirty="0"/>
              <a:t>April 13, 2018</a:t>
            </a:r>
          </a:p>
        </p:txBody>
      </p:sp>
    </p:spTree>
    <p:extLst>
      <p:ext uri="{BB962C8B-B14F-4D97-AF65-F5344CB8AC3E}">
        <p14:creationId xmlns:p14="http://schemas.microsoft.com/office/powerpoint/2010/main" val="166907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D59ADB-1EF8-4A78-8CD9-E0719D09BD5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 xmlns:a16="http://schemas.microsoft.com/office/drawing/2014/main" id="{5EB62E8B-2084-44EE-91B8-958D9A666CE5}"/>
              </a:ext>
            </a:extLst>
          </p:cNvPr>
          <p:cNvSpPr>
            <a:spLocks noGrp="1"/>
          </p:cNvSpPr>
          <p:nvPr>
            <p:ph sz="quarter" idx="13"/>
          </p:nvPr>
        </p:nvSpPr>
        <p:spPr>
          <a:xfrm>
            <a:off x="913774" y="1820565"/>
            <a:ext cx="10363826" cy="4366053"/>
          </a:xfrm>
        </p:spPr>
        <p:txBody>
          <a:bodyPr>
            <a:normAutofit lnSpcReduction="10000"/>
          </a:bodyPr>
          <a:lstStyle/>
          <a:p>
            <a:pPr algn="just"/>
            <a:r>
              <a:rPr lang="en-US" dirty="0"/>
              <a:t>In many countries environmental protection is an established human right, while in a select few countries such human right may not be statutorily enforceable.</a:t>
            </a:r>
            <a:endParaRPr lang="en-US" sz="1050" dirty="0"/>
          </a:p>
          <a:p>
            <a:pPr algn="just"/>
            <a:r>
              <a:rPr lang="en-US" dirty="0"/>
              <a:t>One of such countries is Nigeria—where the federal high court of Nigeria in Benin city in </a:t>
            </a:r>
            <a:r>
              <a:rPr lang="en-US" u="sng" dirty="0"/>
              <a:t>Gbemre v. shell petroleum development company</a:t>
            </a:r>
            <a:r>
              <a:rPr lang="en-US" dirty="0"/>
              <a:t> (2005)—held that gas-flaring by shell in the Niger-delta:</a:t>
            </a:r>
          </a:p>
          <a:p>
            <a:pPr lvl="1" algn="ctr"/>
            <a:r>
              <a:rPr lang="en-US" dirty="0"/>
              <a:t>is a “gross violation of the constitutionally guaranteed rights to life and dignity”</a:t>
            </a:r>
          </a:p>
          <a:p>
            <a:pPr marL="228600" lvl="1" algn="just">
              <a:spcBef>
                <a:spcPts val="1000"/>
              </a:spcBef>
            </a:pPr>
            <a:r>
              <a:rPr lang="en-US" sz="2000" dirty="0"/>
              <a:t>Despite the ruling in 2005, more associated gas continues to be flared by shell and other oil &amp; Gas exploration companies in Nigeria than anywhere else in the world; contrary to the Federal Republic of Nigeria constitution and the African Charter on Human and Peoples Rights</a:t>
            </a:r>
            <a:r>
              <a:rPr lang="en-US" dirty="0"/>
              <a:t>.</a:t>
            </a:r>
            <a:endParaRPr lang="en-US" sz="2000" dirty="0"/>
          </a:p>
        </p:txBody>
      </p:sp>
    </p:spTree>
    <p:extLst>
      <p:ext uri="{BB962C8B-B14F-4D97-AF65-F5344CB8AC3E}">
        <p14:creationId xmlns:p14="http://schemas.microsoft.com/office/powerpoint/2010/main" val="2397059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D59ADB-1EF8-4A78-8CD9-E0719D09BD56}"/>
              </a:ext>
            </a:extLst>
          </p:cNvPr>
          <p:cNvSpPr>
            <a:spLocks noGrp="1"/>
          </p:cNvSpPr>
          <p:nvPr>
            <p:ph type="title"/>
          </p:nvPr>
        </p:nvSpPr>
        <p:spPr/>
        <p:txBody>
          <a:bodyPr/>
          <a:lstStyle/>
          <a:p>
            <a:r>
              <a:rPr lang="en-US" dirty="0"/>
              <a:t>Gbemre v. SPDC et al. (NGHC 2005)</a:t>
            </a:r>
          </a:p>
        </p:txBody>
      </p:sp>
      <p:sp>
        <p:nvSpPr>
          <p:cNvPr id="3" name="Content Placeholder 2">
            <a:extLst>
              <a:ext uri="{FF2B5EF4-FFF2-40B4-BE49-F238E27FC236}">
                <a16:creationId xmlns="" xmlns:a16="http://schemas.microsoft.com/office/drawing/2014/main" id="{5EB62E8B-2084-44EE-91B8-958D9A666CE5}"/>
              </a:ext>
            </a:extLst>
          </p:cNvPr>
          <p:cNvSpPr>
            <a:spLocks noGrp="1"/>
          </p:cNvSpPr>
          <p:nvPr>
            <p:ph sz="quarter" idx="13"/>
          </p:nvPr>
        </p:nvSpPr>
        <p:spPr>
          <a:xfrm>
            <a:off x="913774" y="1820565"/>
            <a:ext cx="10363826" cy="4366053"/>
          </a:xfrm>
        </p:spPr>
        <p:txBody>
          <a:bodyPr>
            <a:normAutofit lnSpcReduction="10000"/>
          </a:bodyPr>
          <a:lstStyle/>
          <a:p>
            <a:pPr algn="just"/>
            <a:r>
              <a:rPr lang="en-US" dirty="0"/>
              <a:t>Gbemre brought his suit in the Federal High Court of Nigeria, Benin Judicial Division against Shell and other defendants on behalf of himself and the Iwherekan Community in Delta State, Nigeria, seeking a declaratory injunction from the Court on several issues related to the continued and incessant gas-flaring in the Iwherekan Community— in violation of the right to life, and a clean, healthy, pollution-free environment and dignity of human person.</a:t>
            </a:r>
            <a:r>
              <a:rPr lang="en-US" baseline="30000" dirty="0"/>
              <a:t> </a:t>
            </a:r>
            <a:r>
              <a:rPr lang="en-US" dirty="0"/>
              <a:t>  </a:t>
            </a:r>
          </a:p>
          <a:p>
            <a:pPr algn="just"/>
            <a:r>
              <a:rPr lang="en-US" dirty="0"/>
              <a:t>The Court ruled in Gbemre’s favor and declared that:</a:t>
            </a:r>
          </a:p>
          <a:p>
            <a:pPr lvl="1" algn="just"/>
            <a:r>
              <a:rPr lang="en-US" dirty="0"/>
              <a:t> Shell’s continued flaring of gas in the Iwherekan community should be stopped by April 2007; and</a:t>
            </a:r>
          </a:p>
          <a:p>
            <a:pPr lvl="1" algn="just"/>
            <a:r>
              <a:rPr lang="en-US" dirty="0"/>
              <a:t>the Attorney General and the Ministry of Justice should put in place necessary processes for the enactment of a bill by the National Assembly in accordance with the provisions on fundamental rights under the Constitution.</a:t>
            </a:r>
            <a:endParaRPr lang="en-US" sz="2000" dirty="0"/>
          </a:p>
        </p:txBody>
      </p:sp>
    </p:spTree>
    <p:extLst>
      <p:ext uri="{BB962C8B-B14F-4D97-AF65-F5344CB8AC3E}">
        <p14:creationId xmlns:p14="http://schemas.microsoft.com/office/powerpoint/2010/main" val="3392030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D59ADB-1EF8-4A78-8CD9-E0719D09BD56}"/>
              </a:ext>
            </a:extLst>
          </p:cNvPr>
          <p:cNvSpPr>
            <a:spLocks noGrp="1"/>
          </p:cNvSpPr>
          <p:nvPr>
            <p:ph type="title"/>
          </p:nvPr>
        </p:nvSpPr>
        <p:spPr/>
        <p:txBody>
          <a:bodyPr/>
          <a:lstStyle/>
          <a:p>
            <a:r>
              <a:rPr lang="en-US" dirty="0"/>
              <a:t>The Nigerian constitution</a:t>
            </a:r>
          </a:p>
        </p:txBody>
      </p:sp>
      <p:sp>
        <p:nvSpPr>
          <p:cNvPr id="3" name="Content Placeholder 2">
            <a:extLst>
              <a:ext uri="{FF2B5EF4-FFF2-40B4-BE49-F238E27FC236}">
                <a16:creationId xmlns="" xmlns:a16="http://schemas.microsoft.com/office/drawing/2014/main" id="{5EB62E8B-2084-44EE-91B8-958D9A666CE5}"/>
              </a:ext>
            </a:extLst>
          </p:cNvPr>
          <p:cNvSpPr>
            <a:spLocks noGrp="1"/>
          </p:cNvSpPr>
          <p:nvPr>
            <p:ph sz="quarter" idx="13"/>
          </p:nvPr>
        </p:nvSpPr>
        <p:spPr>
          <a:xfrm>
            <a:off x="913774" y="1820565"/>
            <a:ext cx="10363826" cy="4366053"/>
          </a:xfrm>
        </p:spPr>
        <p:txBody>
          <a:bodyPr>
            <a:normAutofit fontScale="92500" lnSpcReduction="20000"/>
          </a:bodyPr>
          <a:lstStyle/>
          <a:p>
            <a:pPr algn="just"/>
            <a:r>
              <a:rPr lang="en-US" dirty="0"/>
              <a:t>The 1999 Constitution of Nigeria states that:</a:t>
            </a:r>
          </a:p>
          <a:p>
            <a:pPr lvl="1" algn="just"/>
            <a:r>
              <a:rPr lang="en-US" dirty="0"/>
              <a:t> every person has a right to life, and no one shall be deprived intentionally of his life, save in execution of the sentence of a court in respect of a criminal offence of which he has been found guilty in Nigeria - section 33 (1)(a) </a:t>
            </a:r>
          </a:p>
          <a:p>
            <a:pPr lvl="1" algn="just"/>
            <a:r>
              <a:rPr lang="en-US" dirty="0"/>
              <a:t>every individual is entitled to respect for the dignity of his person, and accordingly— no person shall be subject to torture or to inhuman or degrading treatment - section 34 (1)(a) </a:t>
            </a:r>
          </a:p>
          <a:p>
            <a:pPr algn="just"/>
            <a:r>
              <a:rPr lang="en-US" dirty="0"/>
              <a:t>Nigeria incorporated into its’ body of law the African Charter on Human and People’s Rights via ratification.  The African charter states that No one may be arbitrarily deprived of their rights, specifically the charter states that:</a:t>
            </a:r>
          </a:p>
          <a:p>
            <a:pPr lvl="1"/>
            <a:r>
              <a:rPr lang="en-US" dirty="0"/>
              <a:t>every individual shall have the right to enjoy the best attainable state of physical and mental health – ARTICLE 16 (1)</a:t>
            </a:r>
          </a:p>
          <a:p>
            <a:pPr lvl="1"/>
            <a:r>
              <a:rPr lang="en-US" dirty="0"/>
              <a:t>all peoples shall have the right to a general satisfactory environment favorable to their development - Article 24</a:t>
            </a:r>
          </a:p>
        </p:txBody>
      </p:sp>
    </p:spTree>
    <p:extLst>
      <p:ext uri="{BB962C8B-B14F-4D97-AF65-F5344CB8AC3E}">
        <p14:creationId xmlns:p14="http://schemas.microsoft.com/office/powerpoint/2010/main" val="1295033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D59ADB-1EF8-4A78-8CD9-E0719D09BD56}"/>
              </a:ext>
            </a:extLst>
          </p:cNvPr>
          <p:cNvSpPr>
            <a:spLocks noGrp="1"/>
          </p:cNvSpPr>
          <p:nvPr>
            <p:ph type="title"/>
          </p:nvPr>
        </p:nvSpPr>
        <p:spPr/>
        <p:txBody>
          <a:bodyPr/>
          <a:lstStyle/>
          <a:p>
            <a:r>
              <a:rPr lang="en-US" dirty="0"/>
              <a:t>Statutory provisions</a:t>
            </a:r>
          </a:p>
        </p:txBody>
      </p:sp>
      <p:sp>
        <p:nvSpPr>
          <p:cNvPr id="3" name="Content Placeholder 2">
            <a:extLst>
              <a:ext uri="{FF2B5EF4-FFF2-40B4-BE49-F238E27FC236}">
                <a16:creationId xmlns="" xmlns:a16="http://schemas.microsoft.com/office/drawing/2014/main" id="{5EB62E8B-2084-44EE-91B8-958D9A666CE5}"/>
              </a:ext>
            </a:extLst>
          </p:cNvPr>
          <p:cNvSpPr>
            <a:spLocks noGrp="1"/>
          </p:cNvSpPr>
          <p:nvPr>
            <p:ph sz="quarter" idx="13"/>
          </p:nvPr>
        </p:nvSpPr>
        <p:spPr>
          <a:xfrm>
            <a:off x="913774" y="1820565"/>
            <a:ext cx="10363826" cy="4366053"/>
          </a:xfrm>
        </p:spPr>
        <p:txBody>
          <a:bodyPr>
            <a:normAutofit fontScale="85000" lnSpcReduction="20000"/>
          </a:bodyPr>
          <a:lstStyle/>
          <a:p>
            <a:pPr algn="just"/>
            <a:r>
              <a:rPr lang="en-US" dirty="0"/>
              <a:t>The 1985 associated gas re-injection act states that:</a:t>
            </a:r>
          </a:p>
          <a:p>
            <a:pPr lvl="1" algn="just"/>
            <a:r>
              <a:rPr lang="en-US" dirty="0"/>
              <a:t>every company producing oil and gas in Nigeria shall submit to the Minister detailed programs and plans for either (a) the implementation of programs relating to the re-injection of all produced associated gas; or (b) schemes for the viable utilization of all produced associated gas; </a:t>
            </a:r>
          </a:p>
          <a:p>
            <a:pPr lvl="1" algn="just"/>
            <a:r>
              <a:rPr lang="en-US" dirty="0"/>
              <a:t>no company engaged in the production of oil or gas shall after 1 January, 1984 flare gas produced in association with oil without the permission in writing of the Minister; </a:t>
            </a:r>
          </a:p>
          <a:p>
            <a:pPr lvl="1" algn="just"/>
            <a:r>
              <a:rPr lang="en-US" dirty="0"/>
              <a:t>If A COMPANY IS PERMITTED to continue to flare gas in the particular field or fields, the company SHAL pay such sum as the Minister may from time to time prescribe for every 28.317 Standard cubic meter (SCM) of gas flared</a:t>
            </a:r>
          </a:p>
          <a:p>
            <a:pPr marL="228600" lvl="1" algn="just">
              <a:spcBef>
                <a:spcPts val="1000"/>
              </a:spcBef>
            </a:pPr>
            <a:r>
              <a:rPr lang="en-US" sz="2000" dirty="0"/>
              <a:t>Likewise, The 1992 environmental impact assessment (EIA) decree no.86 also states that:</a:t>
            </a:r>
          </a:p>
          <a:p>
            <a:pPr marL="685800" lvl="2" algn="just">
              <a:spcBef>
                <a:spcPts val="1000"/>
              </a:spcBef>
            </a:pPr>
            <a:r>
              <a:rPr lang="en-US" dirty="0"/>
              <a:t>before embarking on any proposed project, an application in writing to the Agency is required, so that subject activities can be quickly and surely identified and environmental assessment applied as the activities are being planned.</a:t>
            </a:r>
            <a:r>
              <a:rPr lang="en-US" baseline="30000" dirty="0"/>
              <a:t> </a:t>
            </a:r>
            <a:r>
              <a:rPr lang="en-US" dirty="0"/>
              <a:t> </a:t>
            </a:r>
          </a:p>
          <a:p>
            <a:pPr marL="685800" lvl="2" algn="just">
              <a:spcBef>
                <a:spcPts val="1000"/>
              </a:spcBef>
            </a:pPr>
            <a:r>
              <a:rPr lang="en-US" dirty="0"/>
              <a:t>under the EIA Act § 3 (1), relevant significant environmental issues shall be identified and studied before commencing or embarking on any project or activity covered by the provisions of this Decree or covered by the Agency or likely to have serious environmental impact on the Nigerian environment</a:t>
            </a:r>
          </a:p>
          <a:p>
            <a:pPr marL="457200" lvl="1" indent="0" algn="just">
              <a:buNone/>
            </a:pPr>
            <a:endParaRPr lang="en-US" dirty="0"/>
          </a:p>
        </p:txBody>
      </p:sp>
    </p:spTree>
    <p:extLst>
      <p:ext uri="{BB962C8B-B14F-4D97-AF65-F5344CB8AC3E}">
        <p14:creationId xmlns:p14="http://schemas.microsoft.com/office/powerpoint/2010/main" val="3253732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D59ADB-1EF8-4A78-8CD9-E0719D09BD56}"/>
              </a:ext>
            </a:extLst>
          </p:cNvPr>
          <p:cNvSpPr>
            <a:spLocks noGrp="1"/>
          </p:cNvSpPr>
          <p:nvPr>
            <p:ph type="title"/>
          </p:nvPr>
        </p:nvSpPr>
        <p:spPr/>
        <p:txBody>
          <a:bodyPr/>
          <a:lstStyle/>
          <a:p>
            <a:r>
              <a:rPr lang="en-US" dirty="0"/>
              <a:t>The aftermath</a:t>
            </a:r>
          </a:p>
        </p:txBody>
      </p:sp>
      <p:sp>
        <p:nvSpPr>
          <p:cNvPr id="3" name="Content Placeholder 2">
            <a:extLst>
              <a:ext uri="{FF2B5EF4-FFF2-40B4-BE49-F238E27FC236}">
                <a16:creationId xmlns="" xmlns:a16="http://schemas.microsoft.com/office/drawing/2014/main" id="{5EB62E8B-2084-44EE-91B8-958D9A666CE5}"/>
              </a:ext>
            </a:extLst>
          </p:cNvPr>
          <p:cNvSpPr>
            <a:spLocks noGrp="1"/>
          </p:cNvSpPr>
          <p:nvPr>
            <p:ph sz="quarter" idx="13"/>
          </p:nvPr>
        </p:nvSpPr>
        <p:spPr>
          <a:xfrm>
            <a:off x="913774" y="1878227"/>
            <a:ext cx="10363826" cy="4184821"/>
          </a:xfrm>
        </p:spPr>
        <p:txBody>
          <a:bodyPr>
            <a:normAutofit/>
          </a:bodyPr>
          <a:lstStyle/>
          <a:p>
            <a:pPr algn="just"/>
            <a:r>
              <a:rPr lang="en-US" dirty="0"/>
              <a:t>Despite the environmental constitutional rights afforded to the niger-delta people—host communities such as Iwherekan—whose major occupation is farming and fishing, the host communities continue to be devastated by incessant oil spills and effects of gas-flaring</a:t>
            </a:r>
            <a:endParaRPr lang="en-US" sz="1050" dirty="0"/>
          </a:p>
          <a:p>
            <a:pPr lvl="1" algn="just"/>
            <a:r>
              <a:rPr lang="en-US" dirty="0"/>
              <a:t>Over the past 50 years, there have been 5,000 major oil spills in the niger delta – </a:t>
            </a:r>
            <a:r>
              <a:rPr lang="en-US" i="1" dirty="0"/>
              <a:t>which is like having 1 “</a:t>
            </a:r>
            <a:r>
              <a:rPr lang="en-US" b="1" i="1" u="sng" dirty="0"/>
              <a:t>Exxon Valdez Spill</a:t>
            </a:r>
            <a:r>
              <a:rPr lang="en-US" i="1" dirty="0"/>
              <a:t>” each year over the past 50 years</a:t>
            </a:r>
            <a:r>
              <a:rPr lang="en-US" dirty="0"/>
              <a:t>.</a:t>
            </a:r>
          </a:p>
          <a:p>
            <a:pPr lvl="1" algn="just"/>
            <a:r>
              <a:rPr lang="en-US" dirty="0"/>
              <a:t>Consequently, the ecosystem in the niger-delta has a poor yield in cultivation as well as a dearth in the population of wild life such as snails, snakes and aquatic life</a:t>
            </a:r>
          </a:p>
          <a:p>
            <a:pPr lvl="1" algn="just"/>
            <a:r>
              <a:rPr lang="en-US" dirty="0"/>
              <a:t>Similarly, the niger-delta communities are affected by acid rain that damages crops and soils, and also suffer from respiratory diseases and cancers that are directly caused by toxins/ GHGs emitted into the atmosphere during the gas flaring process.</a:t>
            </a:r>
          </a:p>
          <a:p>
            <a:pPr lvl="1" algn="ctr"/>
            <a:endParaRPr lang="en-US" dirty="0"/>
          </a:p>
        </p:txBody>
      </p:sp>
    </p:spTree>
    <p:extLst>
      <p:ext uri="{BB962C8B-B14F-4D97-AF65-F5344CB8AC3E}">
        <p14:creationId xmlns:p14="http://schemas.microsoft.com/office/powerpoint/2010/main" val="3192605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D59ADB-1EF8-4A78-8CD9-E0719D09BD56}"/>
              </a:ext>
            </a:extLst>
          </p:cNvPr>
          <p:cNvSpPr>
            <a:spLocks noGrp="1"/>
          </p:cNvSpPr>
          <p:nvPr>
            <p:ph type="title"/>
          </p:nvPr>
        </p:nvSpPr>
        <p:spPr/>
        <p:txBody>
          <a:bodyPr/>
          <a:lstStyle/>
          <a:p>
            <a:r>
              <a:rPr lang="en-US" dirty="0"/>
              <a:t>The aftermath with no aftermath</a:t>
            </a:r>
          </a:p>
        </p:txBody>
      </p:sp>
      <p:sp>
        <p:nvSpPr>
          <p:cNvPr id="3" name="Content Placeholder 2">
            <a:extLst>
              <a:ext uri="{FF2B5EF4-FFF2-40B4-BE49-F238E27FC236}">
                <a16:creationId xmlns="" xmlns:a16="http://schemas.microsoft.com/office/drawing/2014/main" id="{5EB62E8B-2084-44EE-91B8-958D9A666CE5}"/>
              </a:ext>
            </a:extLst>
          </p:cNvPr>
          <p:cNvSpPr>
            <a:spLocks noGrp="1"/>
          </p:cNvSpPr>
          <p:nvPr>
            <p:ph sz="quarter" idx="13"/>
          </p:nvPr>
        </p:nvSpPr>
        <p:spPr>
          <a:xfrm>
            <a:off x="913774" y="1878227"/>
            <a:ext cx="10363826" cy="4184821"/>
          </a:xfrm>
        </p:spPr>
        <p:txBody>
          <a:bodyPr>
            <a:normAutofit fontScale="70000" lnSpcReduction="20000"/>
          </a:bodyPr>
          <a:lstStyle/>
          <a:p>
            <a:pPr algn="just"/>
            <a:r>
              <a:rPr lang="en-US" dirty="0"/>
              <a:t>Shell till date continues to flare gas in the Niger-Delta without a certificate from the petroleum minister to show that it is not feasible to engage in gas re-injection , pursuant to the Re-injection Act. </a:t>
            </a:r>
          </a:p>
          <a:p>
            <a:pPr algn="just"/>
            <a:r>
              <a:rPr lang="en-US" dirty="0"/>
              <a:t>shell continues to allege that it lacks adequate resources to liquefy gas flares, an activity that Shell and other oil and gas companies operating in Nigeria have been able to achieve in developed countries such as the US and Canada, where similar oil exploration activities are carried out</a:t>
            </a:r>
          </a:p>
          <a:p>
            <a:pPr algn="just"/>
            <a:r>
              <a:rPr lang="en-US" dirty="0"/>
              <a:t>This flagrant disregard of the constitutional rights of the Niger-Delta people by Shell and other oil &amp; gas multinationals operating in Nigeria is partly because of:</a:t>
            </a:r>
          </a:p>
          <a:p>
            <a:pPr lvl="1" algn="just"/>
            <a:r>
              <a:rPr lang="en-US" dirty="0"/>
              <a:t>the Nigerian government’s unwillingness to enact legislature to adequately enforce gas-flaring legislation</a:t>
            </a:r>
          </a:p>
          <a:p>
            <a:pPr lvl="1" algn="just"/>
            <a:r>
              <a:rPr lang="en-US" dirty="0"/>
              <a:t>the Nigerian government’s unwillingness to mandate the re-injection of associated gas </a:t>
            </a:r>
          </a:p>
          <a:p>
            <a:pPr lvl="1" algn="just"/>
            <a:r>
              <a:rPr lang="en-US" dirty="0"/>
              <a:t>The penalties for gas flaring violations continues to be Determined at the discretion of a Minster that is under the indirect control and/or influence of Shell and its government allies.</a:t>
            </a:r>
          </a:p>
          <a:p>
            <a:pPr algn="just"/>
            <a:r>
              <a:rPr lang="en-US" dirty="0"/>
              <a:t>Consequently, it is apparent that despite efforts made by international and local advocacy groups, as well as domestic laws to protect Nigerians:</a:t>
            </a:r>
          </a:p>
          <a:p>
            <a:pPr lvl="1" algn="just"/>
            <a:r>
              <a:rPr lang="en-US" dirty="0"/>
              <a:t> shell and other oil &amp; gas companies operating in Nigeria </a:t>
            </a:r>
            <a:r>
              <a:rPr lang="en-US" u="sng" dirty="0"/>
              <a:t>continue to refuse to respect the local regulatory agencies, national governments and the laws of the land,</a:t>
            </a:r>
            <a:r>
              <a:rPr lang="en-US" dirty="0"/>
              <a:t> making it look like “the regulated have become the regulator”. </a:t>
            </a:r>
          </a:p>
        </p:txBody>
      </p:sp>
    </p:spTree>
    <p:extLst>
      <p:ext uri="{BB962C8B-B14F-4D97-AF65-F5344CB8AC3E}">
        <p14:creationId xmlns:p14="http://schemas.microsoft.com/office/powerpoint/2010/main" val="3179975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D59ADB-1EF8-4A78-8CD9-E0719D09BD56}"/>
              </a:ext>
            </a:extLst>
          </p:cNvPr>
          <p:cNvSpPr>
            <a:spLocks noGrp="1"/>
          </p:cNvSpPr>
          <p:nvPr>
            <p:ph type="title"/>
          </p:nvPr>
        </p:nvSpPr>
        <p:spPr/>
        <p:txBody>
          <a:bodyPr/>
          <a:lstStyle/>
          <a:p>
            <a:r>
              <a:rPr lang="en-US" dirty="0"/>
              <a:t>The aftermath with no aftermath – </a:t>
            </a:r>
            <a:r>
              <a:rPr lang="en-US" dirty="0" err="1"/>
              <a:t>cont’D</a:t>
            </a:r>
            <a:endParaRPr lang="en-US" dirty="0"/>
          </a:p>
        </p:txBody>
      </p:sp>
      <p:sp>
        <p:nvSpPr>
          <p:cNvPr id="3" name="Content Placeholder 2">
            <a:extLst>
              <a:ext uri="{FF2B5EF4-FFF2-40B4-BE49-F238E27FC236}">
                <a16:creationId xmlns="" xmlns:a16="http://schemas.microsoft.com/office/drawing/2014/main" id="{5EB62E8B-2084-44EE-91B8-958D9A666CE5}"/>
              </a:ext>
            </a:extLst>
          </p:cNvPr>
          <p:cNvSpPr>
            <a:spLocks noGrp="1"/>
          </p:cNvSpPr>
          <p:nvPr>
            <p:ph sz="quarter" idx="13"/>
          </p:nvPr>
        </p:nvSpPr>
        <p:spPr>
          <a:xfrm>
            <a:off x="913774" y="1878227"/>
            <a:ext cx="10363826" cy="4184821"/>
          </a:xfrm>
        </p:spPr>
        <p:txBody>
          <a:bodyPr>
            <a:normAutofit fontScale="92500" lnSpcReduction="20000"/>
          </a:bodyPr>
          <a:lstStyle/>
          <a:p>
            <a:pPr algn="just"/>
            <a:r>
              <a:rPr lang="en-US" dirty="0"/>
              <a:t>at the 26</a:t>
            </a:r>
            <a:r>
              <a:rPr lang="en-US" baseline="30000" dirty="0"/>
              <a:t>th</a:t>
            </a:r>
            <a:r>
              <a:rPr lang="en-US" dirty="0"/>
              <a:t> Session of the United Nations (UN) General Assembly, one of the recommendations put forth before the UN is:</a:t>
            </a:r>
          </a:p>
          <a:p>
            <a:pPr lvl="1" algn="just"/>
            <a:r>
              <a:rPr lang="en-US" dirty="0"/>
              <a:t>to enact international treaties that will serve as a uniformly applicable preventive measure covering environmental and human rights violations across the world </a:t>
            </a:r>
            <a:r>
              <a:rPr lang="en-US" u="sng" dirty="0"/>
              <a:t>rather than the current regime</a:t>
            </a:r>
            <a:r>
              <a:rPr lang="en-US" dirty="0"/>
              <a:t>, which is premised upon informed consent as a condition to negotiate with communities where the oil and gas companies operate.</a:t>
            </a:r>
          </a:p>
          <a:p>
            <a:pPr algn="just"/>
            <a:r>
              <a:rPr lang="en-US" dirty="0"/>
              <a:t>Further, it is clear that when the judiciary is unduly influenced by the executive arm of government and oil companies, thus making it impossible for citizens such as Gbemre to arbitrate between the community and the oil companies to effect environmental justice:</a:t>
            </a:r>
          </a:p>
          <a:p>
            <a:pPr lvl="1" algn="just"/>
            <a:r>
              <a:rPr lang="en-US" dirty="0"/>
              <a:t>serious doubts are raised as to whether the Nigerian government will evert assert its willpower to cease favoritism for Shell and other oil companies operating in Nigeria </a:t>
            </a:r>
            <a:r>
              <a:rPr lang="en-US" b="1" u="sng" dirty="0"/>
              <a:t>over asserting the human rights of its citizenry</a:t>
            </a:r>
            <a:r>
              <a:rPr lang="en-US" dirty="0"/>
              <a:t>.</a:t>
            </a:r>
          </a:p>
        </p:txBody>
      </p:sp>
    </p:spTree>
    <p:extLst>
      <p:ext uri="{BB962C8B-B14F-4D97-AF65-F5344CB8AC3E}">
        <p14:creationId xmlns:p14="http://schemas.microsoft.com/office/powerpoint/2010/main" val="2152987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94920C-395B-476D-B041-E0129DE8F851}"/>
              </a:ext>
            </a:extLst>
          </p:cNvPr>
          <p:cNvSpPr>
            <a:spLocks noGrp="1"/>
          </p:cNvSpPr>
          <p:nvPr>
            <p:ph type="title"/>
          </p:nvPr>
        </p:nvSpPr>
        <p:spPr/>
        <p:txBody>
          <a:bodyPr/>
          <a:lstStyle/>
          <a:p>
            <a:r>
              <a:rPr lang="en-US" dirty="0"/>
              <a:t>Closing remarks</a:t>
            </a:r>
          </a:p>
        </p:txBody>
      </p:sp>
      <p:sp>
        <p:nvSpPr>
          <p:cNvPr id="3" name="Content Placeholder 2">
            <a:extLst>
              <a:ext uri="{FF2B5EF4-FFF2-40B4-BE49-F238E27FC236}">
                <a16:creationId xmlns="" xmlns:a16="http://schemas.microsoft.com/office/drawing/2014/main" id="{31C9156F-F721-4F99-A3FE-C8F043033067}"/>
              </a:ext>
            </a:extLst>
          </p:cNvPr>
          <p:cNvSpPr>
            <a:spLocks noGrp="1"/>
          </p:cNvSpPr>
          <p:nvPr>
            <p:ph sz="quarter" idx="13"/>
          </p:nvPr>
        </p:nvSpPr>
        <p:spPr>
          <a:xfrm>
            <a:off x="913774" y="1880419"/>
            <a:ext cx="10363826" cy="4359063"/>
          </a:xfrm>
        </p:spPr>
        <p:txBody>
          <a:bodyPr>
            <a:normAutofit fontScale="92500"/>
          </a:bodyPr>
          <a:lstStyle/>
          <a:p>
            <a:pPr algn="just"/>
            <a:r>
              <a:rPr lang="en-US" dirty="0"/>
              <a:t>when the dignity and environmental rights afforded to the Nigerian citizenry is not asserted by its own government—the entity best equipped to assert and protect the fundamental human rights of its people from exploitation by multinationals like shell—the excuse of corruption and other factors does not absolve multinational oil &amp; Gas exploration companies operating in the niger-delta from the duty of acting socially responsibly to end gas-flaring and environmental degradation.  </a:t>
            </a:r>
          </a:p>
          <a:p>
            <a:pPr algn="just"/>
            <a:r>
              <a:rPr lang="en-US" dirty="0">
                <a:hlinkClick r:id="rId3"/>
              </a:rPr>
              <a:t>https://www.youtube.com/watch?v=bq2TBOHWFRc</a:t>
            </a:r>
            <a:endParaRPr lang="en-US" dirty="0"/>
          </a:p>
          <a:p>
            <a:pPr algn="ctr"/>
            <a:r>
              <a:rPr lang="en-US" dirty="0"/>
              <a:t>Despite the judicial ruling in Gbemre, The failure of the Nigerian government to assert the rights of its citizenry has resulted in the status quo:</a:t>
            </a:r>
          </a:p>
          <a:p>
            <a:pPr lvl="1" algn="ctr"/>
            <a:r>
              <a:rPr lang="en-US" dirty="0"/>
              <a:t> “</a:t>
            </a:r>
            <a:r>
              <a:rPr lang="en-US" b="1" u="sng" dirty="0"/>
              <a:t>the regulated becoming the regulators</a:t>
            </a:r>
            <a:r>
              <a:rPr lang="en-US" dirty="0"/>
              <a:t>” and Flagrantly encumbering the right and dignity of the niger-delta people to a clean environment.  </a:t>
            </a:r>
          </a:p>
          <a:p>
            <a:endParaRPr lang="en-US" dirty="0"/>
          </a:p>
        </p:txBody>
      </p:sp>
    </p:spTree>
    <p:extLst>
      <p:ext uri="{BB962C8B-B14F-4D97-AF65-F5344CB8AC3E}">
        <p14:creationId xmlns:p14="http://schemas.microsoft.com/office/powerpoint/2010/main" val="3454858247"/>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981</TotalTime>
  <Words>1708</Words>
  <Application>Microsoft Office PowerPoint</Application>
  <PresentationFormat>Widescreen</PresentationFormat>
  <Paragraphs>64</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Tw Cen MT</vt:lpstr>
      <vt:lpstr>Droplet</vt:lpstr>
      <vt:lpstr>Constitutional rights to environmental human dignity in Nigeria</vt:lpstr>
      <vt:lpstr>Introduction</vt:lpstr>
      <vt:lpstr>Gbemre v. SPDC et al. (NGHC 2005)</vt:lpstr>
      <vt:lpstr>The Nigerian constitution</vt:lpstr>
      <vt:lpstr>Statutory provisions</vt:lpstr>
      <vt:lpstr>The aftermath</vt:lpstr>
      <vt:lpstr>The aftermath with no aftermath</vt:lpstr>
      <vt:lpstr>The aftermath with no aftermath – cont’D</vt:lpstr>
      <vt:lpstr>Closing remarks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rights to environmental dignity in Nigeria</dc:title>
  <dc:creator>JOPE DAYO</dc:creator>
  <cp:lastModifiedBy>widener</cp:lastModifiedBy>
  <cp:revision>31</cp:revision>
  <dcterms:created xsi:type="dcterms:W3CDTF">2018-03-31T06:34:59Z</dcterms:created>
  <dcterms:modified xsi:type="dcterms:W3CDTF">2018-04-12T17:03:47Z</dcterms:modified>
</cp:coreProperties>
</file>