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0"/>
  </p:sldMasterIdLst>
  <p:notesMasterIdLst>
    <p:notesMasterId r:id="rId21"/>
  </p:notesMasterIdLst>
  <p:handoutMasterIdLst>
    <p:handoutMasterId r:id="rId22"/>
  </p:handoutMasterIdLst>
  <p:sldIdLst>
    <p:sldId id="365" r:id="rId11"/>
    <p:sldId id="397" r:id="rId12"/>
    <p:sldId id="359" r:id="rId13"/>
    <p:sldId id="452" r:id="rId14"/>
    <p:sldId id="455" r:id="rId15"/>
    <p:sldId id="456" r:id="rId16"/>
    <p:sldId id="453" r:id="rId17"/>
    <p:sldId id="454" r:id="rId18"/>
    <p:sldId id="429" r:id="rId19"/>
    <p:sldId id="451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F8F8"/>
    <a:srgbClr val="EAEAEA"/>
    <a:srgbClr val="DDDDDD"/>
    <a:srgbClr val="C0C0C0"/>
    <a:srgbClr val="339933"/>
    <a:srgbClr val="00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94" autoAdjust="0"/>
    <p:restoredTop sz="86457" autoAdjust="0"/>
  </p:normalViewPr>
  <p:slideViewPr>
    <p:cSldViewPr>
      <p:cViewPr varScale="1">
        <p:scale>
          <a:sx n="87" d="100"/>
          <a:sy n="87" d="100"/>
        </p:scale>
        <p:origin x="8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672"/>
    </p:cViewPr>
  </p:sorterViewPr>
  <p:notesViewPr>
    <p:cSldViewPr>
      <p:cViewPr>
        <p:scale>
          <a:sx n="150" d="100"/>
          <a:sy n="150" d="100"/>
        </p:scale>
        <p:origin x="-480" y="210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Arial" charset="0"/>
              </a:defRPr>
            </a:lvl1pPr>
          </a:lstStyle>
          <a:p>
            <a:pPr>
              <a:defRPr/>
            </a:pPr>
            <a:fld id="{F0977F67-06DE-4AB9-93BE-518884CD6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46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latin typeface="Arial" charset="0"/>
              </a:defRPr>
            </a:lvl1pPr>
          </a:lstStyle>
          <a:p>
            <a:pPr>
              <a:defRPr/>
            </a:pPr>
            <a:fld id="{3A7D3D1C-8743-4CE7-8988-499D22E06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00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D1C-8743-4CE7-8988-499D22E0688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50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D1C-8743-4CE7-8988-499D22E068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4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D1C-8743-4CE7-8988-499D22E068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0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500" dirty="0">
                <a:latin typeface="Arial" pitchFamily="34" charset="0"/>
                <a:cs typeface="Times New Roman" pitchFamily="18" charset="0"/>
              </a:rPr>
              <a:t>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tate planned to bury 400,000 cubic yards polychlorinated biphenyls (PCBs) contaminated soil.  Location chosen from 90 sites across state:  County was 64 percent black; Unincorporated Shocco Township, site of the landfill, was 75 percent black; County ranked ninety-seventh in per capita income ($6,984) out of North Carolina's one hundred counties</a:t>
            </a:r>
            <a:endParaRPr lang="en-US" dirty="0">
              <a:solidFill>
                <a:schemeClr val="tx1"/>
              </a:solidFill>
            </a:endParaRP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74BFE-9499-4BEA-BF99-70C13751D846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1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Low-income populations; Minority populations (i.e., people of color); Native American populations (i.e., indigenous populations and Tribes)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Directed federal agencies to consider environmental justice in their programs and policy decision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Established the Interagency Working Group on Environmental Justice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40830-DCC6-47D2-AF1F-6FF8C3860759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6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D1C-8743-4CE7-8988-499D22E068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5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D1C-8743-4CE7-8988-499D22E068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5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D1C-8743-4CE7-8988-499D22E068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90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D1C-8743-4CE7-8988-499D22E068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D3D1C-8743-4CE7-8988-499D22E068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9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BDA3-4884-4703-BFA3-93E2D0462F97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4B968-AE27-4E90-9BE9-53C38DACD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A87E-9E25-4883-9FE9-7965CD96AE68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C7CF-C77C-4CA4-8EBB-21A9B62D5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77165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457200"/>
            <a:ext cx="5162550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EA1A-342F-45CC-9365-62C7EB7766A1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BEE74-4F9F-45CE-9047-4A928AB3B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FC13-111A-4EC3-BED9-AC0ADDE78C7E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57A2-12E2-40BB-B152-36B369255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5874F-B2F5-44BC-9C5E-30D1C9452E5E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8881-05F4-425D-9E82-A5B668C56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752600"/>
            <a:ext cx="34671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52600"/>
            <a:ext cx="34671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0E451-3653-40C9-922E-F54449AF2921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7D47-1D15-45F2-A2FB-802212759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38E4-DAA1-4A3A-96A2-C1D3D79234C0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7BE60-68D8-4258-8685-19178844E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62E9-52F0-4BBC-989B-B1E927F2E08A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C8234-9FB3-423B-8E0E-BE548B345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2103-D983-402F-8DC3-72FA2248D34F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96EC6-E694-46C8-91E4-0AD083E29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B611B-F2C7-4CFE-978A-87EAAA724ABF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7A1B9-2B77-490F-A60D-EF2A4E971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0A51-1686-48FA-A72C-5AE2760B7BCE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BB201-BE9E-4105-9D44-154FEC681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457200"/>
            <a:ext cx="7086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752600"/>
            <a:ext cx="7086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847ED6D7-C467-4FD0-B7FC-1F36DB58999B}" type="datetime1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Deliberative Pre-decisional Communication – Not Administration Policy- Do not release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fld id="{5DB0BE22-F6A2-417F-AB12-4D5EE78E20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3" descr="corybookernewar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4384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4" descr="phpThumb_generated_thumbnail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6" descr="Tribal Wind Projec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0292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7" descr="Smartgrowt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5052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28"/>
          <p:cNvSpPr>
            <a:spLocks noChangeShapeType="1"/>
          </p:cNvSpPr>
          <p:nvPr userDrawn="1"/>
        </p:nvSpPr>
        <p:spPr bwMode="auto">
          <a:xfrm>
            <a:off x="1524000" y="1524000"/>
            <a:ext cx="7239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036" name="Picture 29" descr="StreamsideOpening_thumb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447800"/>
            <a:ext cx="1447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600200"/>
            <a:ext cx="7239000" cy="495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Law School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Dignity Rights and Environmental Justice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April 13, 2018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Solving Environmental Injustices Through Collaborative Partnerships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Marva E. King, PhD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315200" cy="960438"/>
          </a:xfrm>
        </p:spPr>
        <p:txBody>
          <a:bodyPr/>
          <a:lstStyle/>
          <a:p>
            <a:r>
              <a:rPr lang="en-US" sz="3200" dirty="0"/>
              <a:t>Solutions Achieved From Community Partnerships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1CAFA3-9FC4-4381-9173-79EBB05EC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417638"/>
            <a:ext cx="4343400" cy="544036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2600" kern="0" dirty="0"/>
          </a:p>
          <a:p>
            <a:pPr eaLnBrk="1" hangingPunct="1">
              <a:lnSpc>
                <a:spcPct val="80000"/>
              </a:lnSpc>
            </a:pPr>
            <a:r>
              <a:rPr lang="en-US" sz="2600" kern="0" dirty="0">
                <a:latin typeface="Calibri" pitchFamily="34" charset="0"/>
              </a:rPr>
              <a:t>Risk reduction - unattainable through national regulations</a:t>
            </a:r>
          </a:p>
          <a:p>
            <a:pPr eaLnBrk="1" hangingPunct="1">
              <a:lnSpc>
                <a:spcPct val="80000"/>
              </a:lnSpc>
            </a:pPr>
            <a:endParaRPr lang="en-US" sz="26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kern="0" dirty="0">
                <a:latin typeface="Calibri" pitchFamily="34" charset="0"/>
              </a:rPr>
              <a:t>An improved understanding of risk</a:t>
            </a:r>
          </a:p>
          <a:p>
            <a:pPr eaLnBrk="1" hangingPunct="1">
              <a:lnSpc>
                <a:spcPct val="80000"/>
              </a:lnSpc>
            </a:pPr>
            <a:endParaRPr lang="en-US" sz="26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kern="0" dirty="0">
                <a:latin typeface="Calibri" pitchFamily="34" charset="0"/>
              </a:rPr>
              <a:t>Access to technical experts  and tools </a:t>
            </a:r>
          </a:p>
          <a:p>
            <a:pPr eaLnBrk="1" hangingPunct="1">
              <a:lnSpc>
                <a:spcPct val="80000"/>
              </a:lnSpc>
            </a:pPr>
            <a:endParaRPr lang="en-US" sz="26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kern="0" dirty="0">
                <a:latin typeface="Calibri" pitchFamily="34" charset="0"/>
              </a:rPr>
              <a:t>Collaborative solutions to environmental problems </a:t>
            </a:r>
          </a:p>
          <a:p>
            <a:pPr eaLnBrk="1" hangingPunct="1">
              <a:lnSpc>
                <a:spcPct val="80000"/>
              </a:lnSpc>
            </a:pPr>
            <a:endParaRPr lang="en-US" sz="26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kern="0" dirty="0">
                <a:latin typeface="Calibri" pitchFamily="34" charset="0"/>
              </a:rPr>
              <a:t>A proven track record of building partnerships and trust in communities</a:t>
            </a:r>
          </a:p>
          <a:p>
            <a:pPr eaLnBrk="1" hangingPunct="1">
              <a:lnSpc>
                <a:spcPct val="80000"/>
              </a:lnSpc>
            </a:pPr>
            <a:endParaRPr lang="en-US" sz="26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kern="0" dirty="0">
                <a:latin typeface="Calibri" pitchFamily="34" charset="0"/>
              </a:rPr>
              <a:t>Increased capacity for environmental stewardship</a:t>
            </a:r>
          </a:p>
          <a:p>
            <a:pPr eaLnBrk="1" hangingPunct="1">
              <a:lnSpc>
                <a:spcPct val="80000"/>
              </a:lnSpc>
            </a:pPr>
            <a:endParaRPr lang="en-US" sz="26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kern="0" dirty="0">
                <a:latin typeface="Calibri" pitchFamily="34" charset="0"/>
              </a:rPr>
              <a:t>A network of communities that learn from and share experiences together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kern="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kern="0" dirty="0">
              <a:latin typeface="Calibri" pitchFamily="34" charset="0"/>
            </a:endParaRPr>
          </a:p>
        </p:txBody>
      </p:sp>
      <p:pic>
        <p:nvPicPr>
          <p:cNvPr id="5" name="Picture 4" descr="DSC01427">
            <a:extLst>
              <a:ext uri="{FF2B5EF4-FFF2-40B4-BE49-F238E27FC236}">
                <a16:creationId xmlns="" xmlns:a16="http://schemas.microsoft.com/office/drawing/2014/main" id="{F14ABB52-CB4D-478D-B157-CF53BBD7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2895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3109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676400"/>
            <a:ext cx="7239000" cy="4724400"/>
          </a:xfrm>
        </p:spPr>
        <p:txBody>
          <a:bodyPr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Historical EJ Perspectives Impact EPA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NEJAC guides EPA to Collaborative Problem Solving (CPS)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CPS helps solve Environmental Injustices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Warren County: The Beginning of a National Movement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606826" y="1583635"/>
            <a:ext cx="7086600" cy="5257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1982 --  Warren County, North Carolina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Protests of construction of hazardous waste landfill near Warrenton, North Carolina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 people arrested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Warren Coun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410" y="4859306"/>
            <a:ext cx="2535803" cy="1856252"/>
          </a:xfrm>
          <a:prstGeom prst="rect">
            <a:avLst/>
          </a:prstGeom>
        </p:spPr>
      </p:pic>
      <p:pic>
        <p:nvPicPr>
          <p:cNvPr id="5" name="Picture 4" descr="Warren County Arres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594632"/>
            <a:ext cx="2826026" cy="2264673"/>
          </a:xfrm>
          <a:prstGeom prst="rect">
            <a:avLst/>
          </a:prstGeom>
        </p:spPr>
      </p:pic>
      <p:pic>
        <p:nvPicPr>
          <p:cNvPr id="6" name="Content Placeholder 4" descr="Warren County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05001" y="3352800"/>
            <a:ext cx="276341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8382000" y="6477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4A6CB5-DDE8-441E-883E-A9C2D6A77EE9}" type="slidenum">
              <a:rPr lang="en-US" sz="1000">
                <a:solidFill>
                  <a:srgbClr val="000066"/>
                </a:solidFill>
              </a:rPr>
              <a:pPr algn="r"/>
              <a:t>4</a:t>
            </a:fld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Early Government EJ Actions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24000"/>
            <a:ext cx="7086600" cy="54406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EPA establishes the Office of Environmental Equity (later changed to Office of EJ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EJ Coordinators (Regions/HQTRS)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National Environmental Justice Advisory Council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Clinton 1994 EO Environmental Justice 12898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Federal Actions to Address Environmental                                                       Justice in Minority Populations and Low Income Populations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Interagency Working Group on EJ established with EPA </a:t>
            </a:r>
            <a:r>
              <a:rPr lang="en-US" sz="20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as lead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187024"/>
            <a:ext cx="716280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41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D6752B77-37F2-465A-808C-96D0926E180D}"/>
              </a:ext>
            </a:extLst>
          </p:cNvPr>
          <p:cNvSpPr txBox="1">
            <a:spLocks/>
          </p:cNvSpPr>
          <p:nvPr/>
        </p:nvSpPr>
        <p:spPr bwMode="auto">
          <a:xfrm>
            <a:off x="1600200" y="1600200"/>
            <a:ext cx="459128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sz="5100" kern="0" dirty="0"/>
              <a:t>Model Plan for Public Participation (1996 and 2000)</a:t>
            </a:r>
          </a:p>
          <a:p>
            <a:endParaRPr lang="en-US" sz="5100" kern="0" dirty="0"/>
          </a:p>
          <a:p>
            <a:r>
              <a:rPr lang="en-US" sz="5100" kern="0" dirty="0"/>
              <a:t>National EJ Roundtables (1996-1999)</a:t>
            </a:r>
          </a:p>
          <a:p>
            <a:endParaRPr lang="en-US" sz="5100" kern="0" dirty="0"/>
          </a:p>
          <a:p>
            <a:r>
              <a:rPr lang="en-US" sz="5100" kern="0" dirty="0"/>
              <a:t>Environmental Justice, Urban Revitalization, and Brownfields: The Search For Authentic Signs Of Hope (1996)</a:t>
            </a:r>
          </a:p>
          <a:p>
            <a:endParaRPr lang="en-US" sz="5100" kern="0" dirty="0"/>
          </a:p>
          <a:p>
            <a:r>
              <a:rPr lang="en-US" sz="5100" kern="0" dirty="0"/>
              <a:t>Fish Consumption and EJ (2002)</a:t>
            </a:r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0ACC3F-C380-4610-BF34-427D09D74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429000"/>
            <a:ext cx="2743200" cy="217531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F4809BEB-ACF9-4E58-8398-DA76ABB5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1036638"/>
          </a:xfrm>
        </p:spPr>
        <p:txBody>
          <a:bodyPr/>
          <a:lstStyle/>
          <a:p>
            <a:r>
              <a:rPr lang="en-US" sz="3200" dirty="0"/>
              <a:t>NEJAC Policy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739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914400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D6752B77-37F2-465A-808C-96D0926E180D}"/>
              </a:ext>
            </a:extLst>
          </p:cNvPr>
          <p:cNvSpPr txBox="1">
            <a:spLocks/>
          </p:cNvSpPr>
          <p:nvPr/>
        </p:nvSpPr>
        <p:spPr bwMode="auto">
          <a:xfrm>
            <a:off x="1524000" y="4341655"/>
            <a:ext cx="7543800" cy="274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dirty="0"/>
              <a:t>Promote Better Understanding Community Based Participatory Research Methods &amp; Effective Interagency Cooperation</a:t>
            </a:r>
          </a:p>
          <a:p>
            <a:pPr>
              <a:lnSpc>
                <a:spcPct val="85000"/>
              </a:lnSpc>
            </a:pPr>
            <a:r>
              <a:rPr lang="en-US" sz="2000" dirty="0"/>
              <a:t>Institute a “bias for action” through utilizing an EJ CPS Model.</a:t>
            </a:r>
          </a:p>
          <a:p>
            <a:pPr>
              <a:lnSpc>
                <a:spcPct val="85000"/>
              </a:lnSpc>
            </a:pPr>
            <a:r>
              <a:rPr lang="en-US" sz="2000" dirty="0"/>
              <a:t>Promote paradigm shift to community based approaches </a:t>
            </a:r>
          </a:p>
          <a:p>
            <a:pPr>
              <a:lnSpc>
                <a:spcPct val="85000"/>
              </a:lnSpc>
            </a:pPr>
            <a:r>
              <a:rPr lang="en-US" sz="2000" dirty="0"/>
              <a:t>Efficient screening, targeting and prioritization methods/tools to id communities needing immediate intervention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20C3B24-FB24-431B-A013-58AD8B075FFC}"/>
              </a:ext>
            </a:extLst>
          </p:cNvPr>
          <p:cNvSpPr/>
          <p:nvPr/>
        </p:nvSpPr>
        <p:spPr>
          <a:xfrm>
            <a:off x="1981200" y="375791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NEJAC Policy Implementation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0B247315-64E4-4602-8A5A-8BC88CC2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7437" y="954455"/>
            <a:ext cx="2961285" cy="3474720"/>
          </a:xfrm>
          <a:prstGeom prst="rect">
            <a:avLst/>
          </a:prstGeom>
          <a:noFill/>
          <a:ln/>
        </p:spPr>
      </p:pic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17A96F7E-C89C-40DC-81A4-00C98DA0E9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107569"/>
            <a:ext cx="2926080" cy="323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1650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B4FE1F1B-D82D-417F-9CD5-CB9F7FC05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274"/>
            <a:ext cx="6629400" cy="1470025"/>
          </a:xfrm>
        </p:spPr>
        <p:txBody>
          <a:bodyPr/>
          <a:lstStyle/>
          <a:p>
            <a:r>
              <a:rPr lang="en-US" sz="3200" dirty="0"/>
              <a:t>Tool: Collaborative Problem-Solving</a:t>
            </a:r>
          </a:p>
        </p:txBody>
      </p:sp>
      <p:sp>
        <p:nvSpPr>
          <p:cNvPr id="3074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9">
            <a:extLst>
              <a:ext uri="{FF2B5EF4-FFF2-40B4-BE49-F238E27FC236}">
                <a16:creationId xmlns="" xmlns:a16="http://schemas.microsoft.com/office/drawing/2014/main" id="{B55B9E81-2C41-4C55-A5D8-E41F8B3C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01" t="17188" r="17500" b="5469"/>
          <a:stretch>
            <a:fillRect/>
          </a:stretch>
        </p:blipFill>
        <p:spPr bwMode="auto">
          <a:xfrm>
            <a:off x="6381653" y="3661440"/>
            <a:ext cx="2468880" cy="318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1819A63-997A-4497-AEC7-0C510E21E8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00200" y="1752600"/>
            <a:ext cx="5341451" cy="2125436"/>
            <a:chOff x="3909" y="1174"/>
            <a:chExt cx="10702" cy="6876"/>
          </a:xfrm>
        </p:grpSpPr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84624CF7-2D7D-4A5D-88E0-41DCC77F6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" y="2268"/>
              <a:ext cx="7584" cy="5376"/>
            </a:xfrm>
            <a:prstGeom prst="rect">
              <a:avLst/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E4A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AutoShape 12">
              <a:extLst>
                <a:ext uri="{FF2B5EF4-FFF2-40B4-BE49-F238E27FC236}">
                  <a16:creationId xmlns="" xmlns:a16="http://schemas.microsoft.com/office/drawing/2014/main" id="{1A782D86-44A5-4691-990E-336959A8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1196"/>
              <a:ext cx="4300" cy="1373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/>
              </a:outerShdw>
            </a:effectLst>
          </p:spPr>
          <p:txBody>
            <a:bodyPr vert="horz" wrap="none" lIns="30318" tIns="15159" rIns="30318" bIns="15159" numCol="1" anchor="ctr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1. Issue Identification,</a:t>
              </a:r>
              <a:endParaRPr lang="en-US" altLang="zh-CN" sz="900" dirty="0"/>
            </a:p>
            <a:p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Community Vision</a:t>
              </a:r>
              <a:endParaRPr lang="en-US" altLang="zh-CN" sz="900" dirty="0"/>
            </a:p>
          </p:txBody>
        </p:sp>
        <p:sp>
          <p:nvSpPr>
            <p:cNvPr id="7" name="AutoShape 11">
              <a:extLst>
                <a:ext uri="{FF2B5EF4-FFF2-40B4-BE49-F238E27FC236}">
                  <a16:creationId xmlns="" xmlns:a16="http://schemas.microsoft.com/office/drawing/2014/main" id="{C35CC82B-7457-403F-9BFE-E7E608173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3" y="1174"/>
              <a:ext cx="2983" cy="182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/>
              </a:outerShdw>
            </a:effectLst>
          </p:spPr>
          <p:txBody>
            <a:bodyPr vert="horz" wrap="square" lIns="30318" tIns="15159" rIns="30318" bIns="15159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2. Community</a:t>
              </a:r>
              <a:endParaRPr lang="en-US" altLang="zh-CN" sz="9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Capacity-Building</a:t>
              </a:r>
              <a:endParaRPr lang="en-US" altLang="zh-CN" sz="900" dirty="0"/>
            </a:p>
          </p:txBody>
        </p:sp>
        <p:sp>
          <p:nvSpPr>
            <p:cNvPr id="8" name="AutoShape 10">
              <a:extLst>
                <a:ext uri="{FF2B5EF4-FFF2-40B4-BE49-F238E27FC236}">
                  <a16:creationId xmlns="" xmlns:a16="http://schemas.microsoft.com/office/drawing/2014/main" id="{09F767EA-E464-4532-BC26-B8613EBCA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5" y="3283"/>
              <a:ext cx="2478" cy="168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/>
              </a:outerShdw>
            </a:effectLst>
          </p:spPr>
          <p:txBody>
            <a:bodyPr vert="horz" wrap="square" lIns="30318" tIns="15159" rIns="30318" bIns="15159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3. Consensus Building</a:t>
              </a:r>
              <a:endParaRPr lang="en-US" altLang="zh-CN" sz="900" dirty="0"/>
            </a:p>
          </p:txBody>
        </p:sp>
        <p:sp>
          <p:nvSpPr>
            <p:cNvPr id="9" name="AutoShape 9">
              <a:extLst>
                <a:ext uri="{FF2B5EF4-FFF2-40B4-BE49-F238E27FC236}">
                  <a16:creationId xmlns="" xmlns:a16="http://schemas.microsoft.com/office/drawing/2014/main" id="{0DFECD42-4F21-4671-8072-84DE7A8F2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8" y="5493"/>
              <a:ext cx="3553" cy="121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/>
              </a:outerShdw>
            </a:effectLst>
          </p:spPr>
          <p:txBody>
            <a:bodyPr vert="horz" wrap="square" lIns="30318" tIns="15159" rIns="30318" bIns="15159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4. Multi-Stakeholder</a:t>
              </a:r>
              <a:endParaRPr lang="en-US" altLang="zh-CN" sz="900" dirty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Partnerships</a:t>
              </a:r>
              <a:endParaRPr lang="en-US" altLang="zh-CN" sz="900" dirty="0"/>
            </a:p>
          </p:txBody>
        </p:sp>
        <p:sp>
          <p:nvSpPr>
            <p:cNvPr id="10" name="AutoShape 8">
              <a:extLst>
                <a:ext uri="{FF2B5EF4-FFF2-40B4-BE49-F238E27FC236}">
                  <a16:creationId xmlns="" xmlns:a16="http://schemas.microsoft.com/office/drawing/2014/main" id="{47AA1248-5EAA-44B0-862E-08BEB8210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" y="6503"/>
              <a:ext cx="3040" cy="154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/>
              </a:outerShdw>
            </a:effectLst>
          </p:spPr>
          <p:txBody>
            <a:bodyPr vert="horz" wrap="none" lIns="30318" tIns="15159" rIns="30318" bIns="15159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5. Supportive &amp;</a:t>
              </a:r>
              <a:endParaRPr lang="en-US" altLang="zh-CN" sz="900" dirty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Facilitative Role of</a:t>
              </a:r>
              <a:endParaRPr lang="en-US" altLang="zh-CN" sz="900" dirty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Government</a:t>
              </a:r>
              <a:endParaRPr lang="en-US" altLang="zh-CN" sz="900" dirty="0"/>
            </a:p>
          </p:txBody>
        </p:sp>
        <p:sp>
          <p:nvSpPr>
            <p:cNvPr id="11" name="AutoShape 7">
              <a:extLst>
                <a:ext uri="{FF2B5EF4-FFF2-40B4-BE49-F238E27FC236}">
                  <a16:creationId xmlns="" xmlns:a16="http://schemas.microsoft.com/office/drawing/2014/main" id="{70501022-7553-41AF-9FC3-F7A3EF76C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" y="3252"/>
              <a:ext cx="3235" cy="179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/>
              </a:outerShdw>
            </a:effectLst>
          </p:spPr>
          <p:txBody>
            <a:bodyPr vert="horz" wrap="square" lIns="30318" tIns="15159" rIns="30318" bIns="15159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7. Evaluation,</a:t>
              </a:r>
              <a:endParaRPr lang="en-US" altLang="zh-CN" sz="900" dirty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Lessons Learned </a:t>
              </a:r>
              <a:endParaRPr lang="en-US" altLang="zh-CN" sz="900" dirty="0"/>
            </a:p>
          </p:txBody>
        </p:sp>
        <p:sp>
          <p:nvSpPr>
            <p:cNvPr id="12" name="AutoShape 6">
              <a:extLst>
                <a:ext uri="{FF2B5EF4-FFF2-40B4-BE49-F238E27FC236}">
                  <a16:creationId xmlns="" xmlns:a16="http://schemas.microsoft.com/office/drawing/2014/main" id="{B73D1C68-A073-46CE-AB29-6EF3F5B12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5725"/>
              <a:ext cx="3334" cy="1401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/>
              </a:outerShdw>
            </a:effectLst>
          </p:spPr>
          <p:txBody>
            <a:bodyPr vert="horz" wrap="none" lIns="30318" tIns="15159" rIns="30318" bIns="15159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1" dirty="0">
                  <a:solidFill>
                    <a:srgbClr val="0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6. Sound Management</a:t>
              </a:r>
              <a:endParaRPr lang="en-US" altLang="zh-CN" sz="900" dirty="0"/>
            </a:p>
          </p:txBody>
        </p:sp>
        <p:sp>
          <p:nvSpPr>
            <p:cNvPr id="13" name="Text Box 5">
              <a:extLst>
                <a:ext uri="{FF2B5EF4-FFF2-40B4-BE49-F238E27FC236}">
                  <a16:creationId xmlns="" xmlns:a16="http://schemas.microsoft.com/office/drawing/2014/main" id="{65DE6AE0-D15E-460D-9313-538AD5D09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7" y="2412"/>
              <a:ext cx="2849" cy="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vert="horz" wrap="square" lIns="30318" tIns="15159" rIns="30318" bIns="15159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 b="1" dirty="0">
                  <a:solidFill>
                    <a:srgbClr val="800000"/>
                  </a:solidFill>
                  <a:latin typeface="Tahoma" panose="020B0604030504040204" pitchFamily="34" charset="0"/>
                  <a:ea typeface="SimSun" panose="02010600030101010101" pitchFamily="2" charset="-122"/>
                  <a:cs typeface="Tahoma" panose="020B0604030504040204" pitchFamily="34" charset="0"/>
                </a:rPr>
                <a:t>EJ CPS Model</a:t>
              </a:r>
              <a:endParaRPr lang="en-US" altLang="zh-CN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8211600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B4FE1F1B-D82D-417F-9CD5-CB9F7FC05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274"/>
            <a:ext cx="6629400" cy="1470025"/>
          </a:xfrm>
        </p:spPr>
        <p:txBody>
          <a:bodyPr/>
          <a:lstStyle/>
          <a:p>
            <a:r>
              <a:rPr lang="en-US" sz="3200" dirty="0"/>
              <a:t>Tool: CARE Model</a:t>
            </a:r>
          </a:p>
        </p:txBody>
      </p:sp>
      <p:sp>
        <p:nvSpPr>
          <p:cNvPr id="3074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4499400"/>
            <a:ext cx="1371600" cy="1752600"/>
          </a:xfrm>
        </p:spPr>
        <p:txBody>
          <a:bodyPr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D4247B86-E78D-4273-8CB8-B34E7E1D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57" y="1654581"/>
            <a:ext cx="4693754" cy="354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="" xmlns:a16="http://schemas.microsoft.com/office/drawing/2014/main" id="{BD8EEF45-3BB8-4D17-B55C-5798EAF3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2" y="3410311"/>
            <a:ext cx="2651760" cy="343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734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 Collaboration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7086600" cy="4800600"/>
          </a:xfrm>
        </p:spPr>
        <p:txBody>
          <a:bodyPr/>
          <a:lstStyle/>
          <a:p>
            <a:r>
              <a:rPr lang="en-US" sz="2400" dirty="0"/>
              <a:t>Community Partnership Capacity Building (includes trust building; dignity behavior)</a:t>
            </a:r>
          </a:p>
          <a:p>
            <a:endParaRPr lang="en-US" sz="2400" dirty="0"/>
          </a:p>
          <a:p>
            <a:r>
              <a:rPr lang="en-US" sz="2400" dirty="0"/>
              <a:t>Engaging Business Stakeholders</a:t>
            </a:r>
          </a:p>
          <a:p>
            <a:endParaRPr lang="en-US" sz="2400" dirty="0"/>
          </a:p>
          <a:p>
            <a:r>
              <a:rPr lang="en-US" sz="2400" dirty="0"/>
              <a:t>Utilizing Environmental/Public Health Tools</a:t>
            </a:r>
          </a:p>
          <a:p>
            <a:endParaRPr lang="en-US" sz="2400" dirty="0"/>
          </a:p>
          <a:p>
            <a:r>
              <a:rPr lang="en-US" sz="2400" dirty="0"/>
              <a:t>Onsite Government Technical Advice</a:t>
            </a:r>
          </a:p>
          <a:p>
            <a:endParaRPr lang="en-US" sz="2400" dirty="0"/>
          </a:p>
          <a:p>
            <a:r>
              <a:rPr lang="en-US" sz="2400" dirty="0"/>
              <a:t>Additional Financial Resources/In-kind Services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62EA42A-08E8-44B5-9CAD-986DE38E25C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6215A6A-04B7-4330-BB23-8CF22D51ED5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5F0B9B0-2649-43EB-8370-C0A9CF0CD8E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EC7B6B2-F9AB-458E-A706-54168B9176C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8DE04D4-C670-4907-8870-C27F14158EF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CD3F812-BA42-471C-B1AC-CC3171D304B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78B2DCA-91F2-466E-B931-A5DC2D1438D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84801771-BE78-42E0-A20B-C039D34A827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C9169A9-D76E-4C56-A982-FC8E1D4ECE8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16416</TotalTime>
  <Words>475</Words>
  <Application>Microsoft Office PowerPoint</Application>
  <PresentationFormat>On-screen Show (4:3)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Warren County: The Beginning of a National Movement</vt:lpstr>
      <vt:lpstr>Early Government EJ Actions</vt:lpstr>
      <vt:lpstr>NEJAC Policy Implementation</vt:lpstr>
      <vt:lpstr>   </vt:lpstr>
      <vt:lpstr>Tool: Collaborative Problem-Solving</vt:lpstr>
      <vt:lpstr>Tool: CARE Model</vt:lpstr>
      <vt:lpstr>EJ Collaboration Elements</vt:lpstr>
      <vt:lpstr>Solutions Achieved From Community Partnerships</vt:lpstr>
    </vt:vector>
  </TitlesOfParts>
  <Company>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Tayoka Hall</dc:creator>
  <cp:lastModifiedBy>widener</cp:lastModifiedBy>
  <cp:revision>372</cp:revision>
  <cp:lastPrinted>2015-10-12T14:40:58Z</cp:lastPrinted>
  <dcterms:created xsi:type="dcterms:W3CDTF">2010-02-26T14:36:51Z</dcterms:created>
  <dcterms:modified xsi:type="dcterms:W3CDTF">2018-04-09T19:53:03Z</dcterms:modified>
</cp:coreProperties>
</file>