
<file path=[Content_Types].xml><?xml version="1.0" encoding="utf-8"?>
<Types xmlns="http://schemas.openxmlformats.org/package/2006/content-types">
  <Default Extension="xml" ContentType="application/xml"/>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7" r:id="rId1"/>
  </p:sldMasterIdLst>
  <p:notesMasterIdLst>
    <p:notesMasterId r:id="rId71"/>
  </p:notesMasterIdLst>
  <p:handoutMasterIdLst>
    <p:handoutMasterId r:id="rId72"/>
  </p:handoutMasterIdLst>
  <p:sldIdLst>
    <p:sldId id="256" r:id="rId2"/>
    <p:sldId id="328" r:id="rId3"/>
    <p:sldId id="286" r:id="rId4"/>
    <p:sldId id="282" r:id="rId5"/>
    <p:sldId id="455" r:id="rId6"/>
    <p:sldId id="416" r:id="rId7"/>
    <p:sldId id="331" r:id="rId8"/>
    <p:sldId id="332" r:id="rId9"/>
    <p:sldId id="341" r:id="rId10"/>
    <p:sldId id="391" r:id="rId11"/>
    <p:sldId id="392" r:id="rId12"/>
    <p:sldId id="342" r:id="rId13"/>
    <p:sldId id="348" r:id="rId14"/>
    <p:sldId id="441" r:id="rId15"/>
    <p:sldId id="442" r:id="rId16"/>
    <p:sldId id="443" r:id="rId17"/>
    <p:sldId id="444" r:id="rId18"/>
    <p:sldId id="445" r:id="rId19"/>
    <p:sldId id="467" r:id="rId20"/>
    <p:sldId id="470" r:id="rId21"/>
    <p:sldId id="471" r:id="rId22"/>
    <p:sldId id="473" r:id="rId23"/>
    <p:sldId id="452" r:id="rId24"/>
    <p:sldId id="446" r:id="rId25"/>
    <p:sldId id="447" r:id="rId26"/>
    <p:sldId id="449" r:id="rId27"/>
    <p:sldId id="466" r:id="rId28"/>
    <p:sldId id="468" r:id="rId29"/>
    <p:sldId id="325" r:id="rId30"/>
    <p:sldId id="270" r:id="rId31"/>
    <p:sldId id="271" r:id="rId32"/>
    <p:sldId id="292" r:id="rId33"/>
    <p:sldId id="293" r:id="rId34"/>
    <p:sldId id="294" r:id="rId35"/>
    <p:sldId id="295" r:id="rId36"/>
    <p:sldId id="296" r:id="rId37"/>
    <p:sldId id="297" r:id="rId38"/>
    <p:sldId id="298" r:id="rId39"/>
    <p:sldId id="334" r:id="rId40"/>
    <p:sldId id="301" r:id="rId41"/>
    <p:sldId id="302" r:id="rId42"/>
    <p:sldId id="303" r:id="rId43"/>
    <p:sldId id="358" r:id="rId44"/>
    <p:sldId id="359" r:id="rId45"/>
    <p:sldId id="360" r:id="rId46"/>
    <p:sldId id="306" r:id="rId47"/>
    <p:sldId id="307" r:id="rId48"/>
    <p:sldId id="361" r:id="rId49"/>
    <p:sldId id="316" r:id="rId50"/>
    <p:sldId id="400" r:id="rId51"/>
    <p:sldId id="355" r:id="rId52"/>
    <p:sldId id="320" r:id="rId53"/>
    <p:sldId id="356" r:id="rId54"/>
    <p:sldId id="458" r:id="rId55"/>
    <p:sldId id="457" r:id="rId56"/>
    <p:sldId id="317" r:id="rId57"/>
    <p:sldId id="374" r:id="rId58"/>
    <p:sldId id="366" r:id="rId59"/>
    <p:sldId id="368" r:id="rId60"/>
    <p:sldId id="428" r:id="rId61"/>
    <p:sldId id="429" r:id="rId62"/>
    <p:sldId id="431" r:id="rId63"/>
    <p:sldId id="474" r:id="rId64"/>
    <p:sldId id="432" r:id="rId65"/>
    <p:sldId id="426" r:id="rId66"/>
    <p:sldId id="438" r:id="rId67"/>
    <p:sldId id="469" r:id="rId68"/>
    <p:sldId id="465" r:id="rId69"/>
    <p:sldId id="472" r:id="rId7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athleen mcnicholas" initials="km"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6745"/>
    <p:restoredTop sz="94671"/>
  </p:normalViewPr>
  <p:slideViewPr>
    <p:cSldViewPr snapToGrid="0" snapToObjects="1">
      <p:cViewPr>
        <p:scale>
          <a:sx n="75" d="100"/>
          <a:sy n="75" d="100"/>
        </p:scale>
        <p:origin x="856" y="80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napToObjects="1">
      <p:cViewPr varScale="1">
        <p:scale>
          <a:sx n="72" d="100"/>
          <a:sy n="72" d="100"/>
        </p:scale>
        <p:origin x="3592" y="21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slide" Target="slides/slide69.xml"/><Relationship Id="rId71" Type="http://schemas.openxmlformats.org/officeDocument/2006/relationships/notesMaster" Target="notesMasters/notesMaster1.xml"/><Relationship Id="rId72" Type="http://schemas.openxmlformats.org/officeDocument/2006/relationships/handoutMaster" Target="handoutMasters/handoutMaster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commentAuthors" Target="commentAuthors.xml"/><Relationship Id="rId74" Type="http://schemas.openxmlformats.org/officeDocument/2006/relationships/presProps" Target="presProps.xml"/><Relationship Id="rId75" Type="http://schemas.openxmlformats.org/officeDocument/2006/relationships/viewProps" Target="viewProps.xml"/><Relationship Id="rId76" Type="http://schemas.openxmlformats.org/officeDocument/2006/relationships/theme" Target="theme/theme1.xml"/><Relationship Id="rId77"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8-10-13T16:05:22.891" idx="1">
    <p:pos x="10" y="10"/>
    <p:text/>
    <p:extLst>
      <p:ext uri="{C676402C-5697-4E1C-873F-D02D1690AC5C}">
        <p15:threadingInfo xmlns:p15="http://schemas.microsoft.com/office/powerpoint/2012/main" timeZoneBias="240"/>
      </p:ext>
    </p:extLst>
  </p:cm>
</p: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F90341-49C1-4244-9A0C-9AF4AADF0D7C}" type="doc">
      <dgm:prSet loTypeId="urn:microsoft.com/office/officeart/2008/layout/HorizontalMultiLevelHierarchy" loCatId="" qsTypeId="urn:microsoft.com/office/officeart/2005/8/quickstyle/simple4" qsCatId="simple" csTypeId="urn:microsoft.com/office/officeart/2005/8/colors/accent1_2" csCatId="accent1" phldr="1"/>
      <dgm:spPr/>
      <dgm:t>
        <a:bodyPr/>
        <a:lstStyle/>
        <a:p>
          <a:endParaRPr lang="en-US"/>
        </a:p>
      </dgm:t>
    </dgm:pt>
    <dgm:pt modelId="{D3D79BCA-F657-8249-B8EF-A8870AD64B5D}">
      <dgm:prSet phldrT="[Text]"/>
      <dgm:spPr>
        <a:solidFill>
          <a:schemeClr val="accent5">
            <a:lumMod val="60000"/>
            <a:lumOff val="40000"/>
          </a:schemeClr>
        </a:solidFill>
      </dgm:spPr>
      <dgm:t>
        <a:bodyPr/>
        <a:lstStyle/>
        <a:p>
          <a:r>
            <a:rPr lang="en-US" dirty="0" smtClean="0">
              <a:solidFill>
                <a:schemeClr val="tx1"/>
              </a:solidFill>
            </a:rPr>
            <a:t>Biomedical</a:t>
          </a:r>
          <a:r>
            <a:rPr lang="en-US" baseline="0" dirty="0" smtClean="0">
              <a:solidFill>
                <a:schemeClr val="tx1"/>
              </a:solidFill>
            </a:rPr>
            <a:t> Ethics</a:t>
          </a:r>
          <a:endParaRPr lang="en-US" dirty="0">
            <a:solidFill>
              <a:schemeClr val="tx1"/>
            </a:solidFill>
          </a:endParaRPr>
        </a:p>
      </dgm:t>
    </dgm:pt>
    <dgm:pt modelId="{F48FDADE-7912-B646-812C-6B89AF03D103}" type="parTrans" cxnId="{D1D1A95E-5542-7547-BDD3-6B9E69E46F78}">
      <dgm:prSet/>
      <dgm:spPr/>
      <dgm:t>
        <a:bodyPr/>
        <a:lstStyle/>
        <a:p>
          <a:endParaRPr lang="en-US"/>
        </a:p>
      </dgm:t>
    </dgm:pt>
    <dgm:pt modelId="{2A72E3F0-F25A-924F-B297-70D045F70D83}" type="sibTrans" cxnId="{D1D1A95E-5542-7547-BDD3-6B9E69E46F78}">
      <dgm:prSet/>
      <dgm:spPr/>
      <dgm:t>
        <a:bodyPr/>
        <a:lstStyle/>
        <a:p>
          <a:endParaRPr lang="en-US"/>
        </a:p>
      </dgm:t>
    </dgm:pt>
    <dgm:pt modelId="{359859CC-AC58-B74A-BCCC-1B4E2DA0D2C5}">
      <dgm:prSet phldrT="[Text]" custT="1"/>
      <dgm:spPr>
        <a:solidFill>
          <a:schemeClr val="accent6">
            <a:lumMod val="20000"/>
            <a:lumOff val="80000"/>
          </a:schemeClr>
        </a:solidFill>
        <a:ln w="57150">
          <a:solidFill>
            <a:schemeClr val="accent6">
              <a:lumMod val="75000"/>
            </a:schemeClr>
          </a:solidFill>
        </a:ln>
      </dgm:spPr>
      <dgm:t>
        <a:bodyPr/>
        <a:lstStyle/>
        <a:p>
          <a:r>
            <a:rPr lang="en-US" sz="2400" b="1" u="sng" dirty="0" smtClean="0">
              <a:solidFill>
                <a:schemeClr val="tx1"/>
              </a:solidFill>
            </a:rPr>
            <a:t>Autonomy</a:t>
          </a:r>
        </a:p>
        <a:p>
          <a:r>
            <a:rPr lang="en-US" sz="2000" i="1" dirty="0" smtClean="0">
              <a:solidFill>
                <a:schemeClr val="tx1"/>
              </a:solidFill>
            </a:rPr>
            <a:t>Patient’s Right </a:t>
          </a:r>
          <a:r>
            <a:rPr lang="en-US" sz="2000" i="1" dirty="0" smtClean="0">
              <a:solidFill>
                <a:schemeClr val="tx1"/>
              </a:solidFill>
            </a:rPr>
            <a:t>to make own choice</a:t>
          </a:r>
          <a:endParaRPr lang="en-US" sz="2000" i="1" dirty="0">
            <a:solidFill>
              <a:schemeClr val="tx1"/>
            </a:solidFill>
          </a:endParaRPr>
        </a:p>
      </dgm:t>
    </dgm:pt>
    <dgm:pt modelId="{01AFB452-DB62-0947-BAA8-403E08143680}" type="parTrans" cxnId="{6D47C066-7FE9-C44D-B5B3-B017A9C448FA}">
      <dgm:prSet/>
      <dgm:spPr/>
      <dgm:t>
        <a:bodyPr/>
        <a:lstStyle/>
        <a:p>
          <a:endParaRPr lang="en-US"/>
        </a:p>
      </dgm:t>
    </dgm:pt>
    <dgm:pt modelId="{24A8C930-686E-0E45-A29F-A26BBB91E904}" type="sibTrans" cxnId="{6D47C066-7FE9-C44D-B5B3-B017A9C448FA}">
      <dgm:prSet/>
      <dgm:spPr/>
      <dgm:t>
        <a:bodyPr/>
        <a:lstStyle/>
        <a:p>
          <a:endParaRPr lang="en-US"/>
        </a:p>
      </dgm:t>
    </dgm:pt>
    <dgm:pt modelId="{DB3223A9-7E98-9945-9643-4121C099F2D6}">
      <dgm:prSet phldrT="[Text]" custT="1"/>
      <dgm:spPr>
        <a:solidFill>
          <a:schemeClr val="accent4">
            <a:lumMod val="20000"/>
            <a:lumOff val="80000"/>
          </a:schemeClr>
        </a:solidFill>
        <a:ln w="38100">
          <a:solidFill>
            <a:schemeClr val="accent4">
              <a:lumMod val="75000"/>
            </a:schemeClr>
          </a:solidFill>
        </a:ln>
      </dgm:spPr>
      <dgm:t>
        <a:bodyPr/>
        <a:lstStyle/>
        <a:p>
          <a:r>
            <a:rPr lang="en-US" sz="2400" b="1" u="sng" dirty="0" smtClean="0">
              <a:solidFill>
                <a:schemeClr val="tx1"/>
              </a:solidFill>
            </a:rPr>
            <a:t>Beneficence</a:t>
          </a:r>
        </a:p>
        <a:p>
          <a:r>
            <a:rPr lang="en-US" sz="2000" i="1" dirty="0" smtClean="0">
              <a:solidFill>
                <a:schemeClr val="tx1"/>
              </a:solidFill>
            </a:rPr>
            <a:t>Acting with best interest of patient in mind</a:t>
          </a:r>
          <a:endParaRPr lang="en-US" sz="2000" i="1" dirty="0">
            <a:solidFill>
              <a:schemeClr val="tx1"/>
            </a:solidFill>
          </a:endParaRPr>
        </a:p>
      </dgm:t>
    </dgm:pt>
    <dgm:pt modelId="{92878703-AB52-6E4E-88C6-800DE305D415}" type="parTrans" cxnId="{33D2FBC8-F693-1A43-B855-2111ABA5CF57}">
      <dgm:prSet/>
      <dgm:spPr/>
      <dgm:t>
        <a:bodyPr/>
        <a:lstStyle/>
        <a:p>
          <a:endParaRPr lang="en-US"/>
        </a:p>
      </dgm:t>
    </dgm:pt>
    <dgm:pt modelId="{491958E1-9455-0D49-8221-049D12B28ED5}" type="sibTrans" cxnId="{33D2FBC8-F693-1A43-B855-2111ABA5CF57}">
      <dgm:prSet/>
      <dgm:spPr/>
      <dgm:t>
        <a:bodyPr/>
        <a:lstStyle/>
        <a:p>
          <a:endParaRPr lang="en-US"/>
        </a:p>
      </dgm:t>
    </dgm:pt>
    <dgm:pt modelId="{6C9E89C8-3707-1149-8671-EF29B668C9DA}">
      <dgm:prSet phldrT="[Text]" custT="1"/>
      <dgm:spPr>
        <a:solidFill>
          <a:schemeClr val="accent5">
            <a:lumMod val="20000"/>
            <a:lumOff val="80000"/>
          </a:schemeClr>
        </a:solidFill>
        <a:ln w="38100">
          <a:solidFill>
            <a:schemeClr val="accent5">
              <a:lumMod val="75000"/>
            </a:schemeClr>
          </a:solidFill>
        </a:ln>
      </dgm:spPr>
      <dgm:t>
        <a:bodyPr/>
        <a:lstStyle/>
        <a:p>
          <a:r>
            <a:rPr lang="en-US" sz="2400" b="1" u="sng" dirty="0" err="1" smtClean="0">
              <a:solidFill>
                <a:schemeClr val="tx1"/>
              </a:solidFill>
            </a:rPr>
            <a:t>Nonmalificence</a:t>
          </a:r>
          <a:endParaRPr lang="en-US" sz="2400" b="1" u="sng" dirty="0" smtClean="0">
            <a:solidFill>
              <a:schemeClr val="tx1"/>
            </a:solidFill>
          </a:endParaRPr>
        </a:p>
        <a:p>
          <a:r>
            <a:rPr lang="en-US" sz="2000" i="1" dirty="0" smtClean="0">
              <a:solidFill>
                <a:schemeClr val="tx1"/>
              </a:solidFill>
            </a:rPr>
            <a:t>Do No Harm</a:t>
          </a:r>
          <a:endParaRPr lang="en-US" sz="2000" i="1" dirty="0">
            <a:solidFill>
              <a:schemeClr val="tx1"/>
            </a:solidFill>
          </a:endParaRPr>
        </a:p>
      </dgm:t>
    </dgm:pt>
    <dgm:pt modelId="{C303DC39-DE52-404A-B3BE-BA09B0307DA7}" type="parTrans" cxnId="{68ECC886-28D1-2B4A-9AA3-25B08065B646}">
      <dgm:prSet/>
      <dgm:spPr/>
      <dgm:t>
        <a:bodyPr/>
        <a:lstStyle/>
        <a:p>
          <a:endParaRPr lang="en-US"/>
        </a:p>
      </dgm:t>
    </dgm:pt>
    <dgm:pt modelId="{8CBCB49D-0E15-574B-8FAA-7635CF0DE939}" type="sibTrans" cxnId="{68ECC886-28D1-2B4A-9AA3-25B08065B646}">
      <dgm:prSet/>
      <dgm:spPr/>
      <dgm:t>
        <a:bodyPr/>
        <a:lstStyle/>
        <a:p>
          <a:endParaRPr lang="en-US"/>
        </a:p>
      </dgm:t>
    </dgm:pt>
    <dgm:pt modelId="{45DB5B97-2431-C249-AC88-274C32BE2AE8}">
      <dgm:prSet custT="1"/>
      <dgm:spPr>
        <a:solidFill>
          <a:schemeClr val="accent2">
            <a:lumMod val="20000"/>
            <a:lumOff val="80000"/>
          </a:schemeClr>
        </a:solidFill>
        <a:ln w="38100">
          <a:solidFill>
            <a:schemeClr val="accent2">
              <a:lumMod val="75000"/>
            </a:schemeClr>
          </a:solidFill>
        </a:ln>
      </dgm:spPr>
      <dgm:t>
        <a:bodyPr/>
        <a:lstStyle/>
        <a:p>
          <a:r>
            <a:rPr lang="en-US" sz="2800" b="1" u="sng" dirty="0" smtClean="0">
              <a:solidFill>
                <a:schemeClr val="tx1"/>
              </a:solidFill>
            </a:rPr>
            <a:t>Justice</a:t>
          </a:r>
        </a:p>
        <a:p>
          <a:r>
            <a:rPr lang="en-US" sz="2000" i="1" dirty="0" smtClean="0">
              <a:solidFill>
                <a:schemeClr val="tx1"/>
              </a:solidFill>
            </a:rPr>
            <a:t>Treat others</a:t>
          </a:r>
          <a:r>
            <a:rPr lang="en-US" sz="2000" i="1" baseline="0" dirty="0" smtClean="0">
              <a:solidFill>
                <a:schemeClr val="tx1"/>
              </a:solidFill>
            </a:rPr>
            <a:t> fairly and equally</a:t>
          </a:r>
          <a:r>
            <a:rPr lang="en-US" sz="2000" i="1" baseline="0" dirty="0" smtClean="0">
              <a:solidFill>
                <a:schemeClr val="tx1"/>
              </a:solidFill>
            </a:rPr>
            <a:t>, Distributive Justice </a:t>
          </a:r>
          <a:endParaRPr lang="en-US" sz="2000" i="1" dirty="0" smtClean="0">
            <a:solidFill>
              <a:schemeClr val="tx1"/>
            </a:solidFill>
          </a:endParaRPr>
        </a:p>
        <a:p>
          <a:endParaRPr lang="en-US" sz="2000" dirty="0"/>
        </a:p>
      </dgm:t>
    </dgm:pt>
    <dgm:pt modelId="{BE91D6A0-A424-E74E-A16A-DE7D9947FA94}" type="parTrans" cxnId="{5F1E00C1-5DDE-CA49-A1D7-F909A1BE449F}">
      <dgm:prSet/>
      <dgm:spPr/>
      <dgm:t>
        <a:bodyPr/>
        <a:lstStyle/>
        <a:p>
          <a:endParaRPr lang="en-US"/>
        </a:p>
      </dgm:t>
    </dgm:pt>
    <dgm:pt modelId="{673494CD-F699-9C42-B114-F99C26C5722A}" type="sibTrans" cxnId="{5F1E00C1-5DDE-CA49-A1D7-F909A1BE449F}">
      <dgm:prSet/>
      <dgm:spPr/>
      <dgm:t>
        <a:bodyPr/>
        <a:lstStyle/>
        <a:p>
          <a:endParaRPr lang="en-US"/>
        </a:p>
      </dgm:t>
    </dgm:pt>
    <dgm:pt modelId="{3B6368AD-3EE7-214D-B0D3-26E616544130}" type="pres">
      <dgm:prSet presAssocID="{4AF90341-49C1-4244-9A0C-9AF4AADF0D7C}" presName="Name0" presStyleCnt="0">
        <dgm:presLayoutVars>
          <dgm:chPref val="1"/>
          <dgm:dir/>
          <dgm:animOne val="branch"/>
          <dgm:animLvl val="lvl"/>
          <dgm:resizeHandles val="exact"/>
        </dgm:presLayoutVars>
      </dgm:prSet>
      <dgm:spPr/>
      <dgm:t>
        <a:bodyPr/>
        <a:lstStyle/>
        <a:p>
          <a:endParaRPr lang="en-US"/>
        </a:p>
      </dgm:t>
    </dgm:pt>
    <dgm:pt modelId="{28CA81E2-BFC7-C146-AAFC-319513EA4623}" type="pres">
      <dgm:prSet presAssocID="{D3D79BCA-F657-8249-B8EF-A8870AD64B5D}" presName="root1" presStyleCnt="0"/>
      <dgm:spPr/>
    </dgm:pt>
    <dgm:pt modelId="{1D4BF1CF-C306-6446-B003-0C1E2A0FC94A}" type="pres">
      <dgm:prSet presAssocID="{D3D79BCA-F657-8249-B8EF-A8870AD64B5D}" presName="LevelOneTextNode" presStyleLbl="node0" presStyleIdx="0" presStyleCnt="1">
        <dgm:presLayoutVars>
          <dgm:chPref val="3"/>
        </dgm:presLayoutVars>
      </dgm:prSet>
      <dgm:spPr/>
      <dgm:t>
        <a:bodyPr/>
        <a:lstStyle/>
        <a:p>
          <a:endParaRPr lang="en-US"/>
        </a:p>
      </dgm:t>
    </dgm:pt>
    <dgm:pt modelId="{C3E0565C-06F3-DC4D-B02D-C2AE86CEA7B9}" type="pres">
      <dgm:prSet presAssocID="{D3D79BCA-F657-8249-B8EF-A8870AD64B5D}" presName="level2hierChild" presStyleCnt="0"/>
      <dgm:spPr/>
    </dgm:pt>
    <dgm:pt modelId="{998BBFD1-174A-2341-836E-98F49D38E6AC}" type="pres">
      <dgm:prSet presAssocID="{01AFB452-DB62-0947-BAA8-403E08143680}" presName="conn2-1" presStyleLbl="parChTrans1D2" presStyleIdx="0" presStyleCnt="4"/>
      <dgm:spPr/>
      <dgm:t>
        <a:bodyPr/>
        <a:lstStyle/>
        <a:p>
          <a:endParaRPr lang="en-US"/>
        </a:p>
      </dgm:t>
    </dgm:pt>
    <dgm:pt modelId="{18F97B17-2EAF-604A-A53A-5294FA43FEE1}" type="pres">
      <dgm:prSet presAssocID="{01AFB452-DB62-0947-BAA8-403E08143680}" presName="connTx" presStyleLbl="parChTrans1D2" presStyleIdx="0" presStyleCnt="4"/>
      <dgm:spPr/>
      <dgm:t>
        <a:bodyPr/>
        <a:lstStyle/>
        <a:p>
          <a:endParaRPr lang="en-US"/>
        </a:p>
      </dgm:t>
    </dgm:pt>
    <dgm:pt modelId="{115E3E96-9763-AA45-846A-16C63E177F5A}" type="pres">
      <dgm:prSet presAssocID="{359859CC-AC58-B74A-BCCC-1B4E2DA0D2C5}" presName="root2" presStyleCnt="0"/>
      <dgm:spPr/>
    </dgm:pt>
    <dgm:pt modelId="{FBE4690B-1AA7-F249-9F97-B9E8BD8E0324}" type="pres">
      <dgm:prSet presAssocID="{359859CC-AC58-B74A-BCCC-1B4E2DA0D2C5}" presName="LevelTwoTextNode" presStyleLbl="node2" presStyleIdx="0" presStyleCnt="4">
        <dgm:presLayoutVars>
          <dgm:chPref val="3"/>
        </dgm:presLayoutVars>
      </dgm:prSet>
      <dgm:spPr/>
      <dgm:t>
        <a:bodyPr/>
        <a:lstStyle/>
        <a:p>
          <a:endParaRPr lang="en-US"/>
        </a:p>
      </dgm:t>
    </dgm:pt>
    <dgm:pt modelId="{8825308F-A94E-2E48-87B4-B35FB31B9BFC}" type="pres">
      <dgm:prSet presAssocID="{359859CC-AC58-B74A-BCCC-1B4E2DA0D2C5}" presName="level3hierChild" presStyleCnt="0"/>
      <dgm:spPr/>
    </dgm:pt>
    <dgm:pt modelId="{BA24D0C5-DDD3-E24D-864D-9CCBBE49882D}" type="pres">
      <dgm:prSet presAssocID="{92878703-AB52-6E4E-88C6-800DE305D415}" presName="conn2-1" presStyleLbl="parChTrans1D2" presStyleIdx="1" presStyleCnt="4"/>
      <dgm:spPr/>
      <dgm:t>
        <a:bodyPr/>
        <a:lstStyle/>
        <a:p>
          <a:endParaRPr lang="en-US"/>
        </a:p>
      </dgm:t>
    </dgm:pt>
    <dgm:pt modelId="{93C98BF0-0FF7-7649-9F48-36BA1C441898}" type="pres">
      <dgm:prSet presAssocID="{92878703-AB52-6E4E-88C6-800DE305D415}" presName="connTx" presStyleLbl="parChTrans1D2" presStyleIdx="1" presStyleCnt="4"/>
      <dgm:spPr/>
      <dgm:t>
        <a:bodyPr/>
        <a:lstStyle/>
        <a:p>
          <a:endParaRPr lang="en-US"/>
        </a:p>
      </dgm:t>
    </dgm:pt>
    <dgm:pt modelId="{A0671E3D-D987-694C-9CB6-FC1541F0FBE9}" type="pres">
      <dgm:prSet presAssocID="{DB3223A9-7E98-9945-9643-4121C099F2D6}" presName="root2" presStyleCnt="0"/>
      <dgm:spPr/>
    </dgm:pt>
    <dgm:pt modelId="{842F8E2C-4B51-754C-9276-BFB1890D4C63}" type="pres">
      <dgm:prSet presAssocID="{DB3223A9-7E98-9945-9643-4121C099F2D6}" presName="LevelTwoTextNode" presStyleLbl="node2" presStyleIdx="1" presStyleCnt="4">
        <dgm:presLayoutVars>
          <dgm:chPref val="3"/>
        </dgm:presLayoutVars>
      </dgm:prSet>
      <dgm:spPr/>
      <dgm:t>
        <a:bodyPr/>
        <a:lstStyle/>
        <a:p>
          <a:endParaRPr lang="en-US"/>
        </a:p>
      </dgm:t>
    </dgm:pt>
    <dgm:pt modelId="{882EFBCF-FA1D-BF43-B774-A7E8690FFE08}" type="pres">
      <dgm:prSet presAssocID="{DB3223A9-7E98-9945-9643-4121C099F2D6}" presName="level3hierChild" presStyleCnt="0"/>
      <dgm:spPr/>
    </dgm:pt>
    <dgm:pt modelId="{94449085-BC93-7244-92F8-35C1E4E7E999}" type="pres">
      <dgm:prSet presAssocID="{C303DC39-DE52-404A-B3BE-BA09B0307DA7}" presName="conn2-1" presStyleLbl="parChTrans1D2" presStyleIdx="2" presStyleCnt="4"/>
      <dgm:spPr/>
      <dgm:t>
        <a:bodyPr/>
        <a:lstStyle/>
        <a:p>
          <a:endParaRPr lang="en-US"/>
        </a:p>
      </dgm:t>
    </dgm:pt>
    <dgm:pt modelId="{0DB91EBA-28A6-4045-9F7F-A7C4F166169B}" type="pres">
      <dgm:prSet presAssocID="{C303DC39-DE52-404A-B3BE-BA09B0307DA7}" presName="connTx" presStyleLbl="parChTrans1D2" presStyleIdx="2" presStyleCnt="4"/>
      <dgm:spPr/>
      <dgm:t>
        <a:bodyPr/>
        <a:lstStyle/>
        <a:p>
          <a:endParaRPr lang="en-US"/>
        </a:p>
      </dgm:t>
    </dgm:pt>
    <dgm:pt modelId="{6236F214-6A9C-1748-8894-719873DA7564}" type="pres">
      <dgm:prSet presAssocID="{6C9E89C8-3707-1149-8671-EF29B668C9DA}" presName="root2" presStyleCnt="0"/>
      <dgm:spPr/>
    </dgm:pt>
    <dgm:pt modelId="{829C3B25-2926-EA4A-8C1D-4381965F41FC}" type="pres">
      <dgm:prSet presAssocID="{6C9E89C8-3707-1149-8671-EF29B668C9DA}" presName="LevelTwoTextNode" presStyleLbl="node2" presStyleIdx="2" presStyleCnt="4">
        <dgm:presLayoutVars>
          <dgm:chPref val="3"/>
        </dgm:presLayoutVars>
      </dgm:prSet>
      <dgm:spPr/>
      <dgm:t>
        <a:bodyPr/>
        <a:lstStyle/>
        <a:p>
          <a:endParaRPr lang="en-US"/>
        </a:p>
      </dgm:t>
    </dgm:pt>
    <dgm:pt modelId="{168256EA-EE6E-714E-B7BE-4768DBF2233D}" type="pres">
      <dgm:prSet presAssocID="{6C9E89C8-3707-1149-8671-EF29B668C9DA}" presName="level3hierChild" presStyleCnt="0"/>
      <dgm:spPr/>
    </dgm:pt>
    <dgm:pt modelId="{9A90EF76-C28D-2C40-BC2B-EB66CD6FEE04}" type="pres">
      <dgm:prSet presAssocID="{BE91D6A0-A424-E74E-A16A-DE7D9947FA94}" presName="conn2-1" presStyleLbl="parChTrans1D2" presStyleIdx="3" presStyleCnt="4"/>
      <dgm:spPr/>
      <dgm:t>
        <a:bodyPr/>
        <a:lstStyle/>
        <a:p>
          <a:endParaRPr lang="en-US"/>
        </a:p>
      </dgm:t>
    </dgm:pt>
    <dgm:pt modelId="{5C4413A1-4A7C-4049-8C50-8D06690C8186}" type="pres">
      <dgm:prSet presAssocID="{BE91D6A0-A424-E74E-A16A-DE7D9947FA94}" presName="connTx" presStyleLbl="parChTrans1D2" presStyleIdx="3" presStyleCnt="4"/>
      <dgm:spPr/>
      <dgm:t>
        <a:bodyPr/>
        <a:lstStyle/>
        <a:p>
          <a:endParaRPr lang="en-US"/>
        </a:p>
      </dgm:t>
    </dgm:pt>
    <dgm:pt modelId="{F0851963-F214-F446-A08B-EF592AA66D68}" type="pres">
      <dgm:prSet presAssocID="{45DB5B97-2431-C249-AC88-274C32BE2AE8}" presName="root2" presStyleCnt="0"/>
      <dgm:spPr/>
    </dgm:pt>
    <dgm:pt modelId="{B5003984-8BD6-2A44-97AB-FC23585BB254}" type="pres">
      <dgm:prSet presAssocID="{45DB5B97-2431-C249-AC88-274C32BE2AE8}" presName="LevelTwoTextNode" presStyleLbl="node2" presStyleIdx="3" presStyleCnt="4">
        <dgm:presLayoutVars>
          <dgm:chPref val="3"/>
        </dgm:presLayoutVars>
      </dgm:prSet>
      <dgm:spPr/>
      <dgm:t>
        <a:bodyPr/>
        <a:lstStyle/>
        <a:p>
          <a:endParaRPr lang="en-US"/>
        </a:p>
      </dgm:t>
    </dgm:pt>
    <dgm:pt modelId="{0319D11D-47DF-174C-8B55-7D2F871AE91D}" type="pres">
      <dgm:prSet presAssocID="{45DB5B97-2431-C249-AC88-274C32BE2AE8}" presName="level3hierChild" presStyleCnt="0"/>
      <dgm:spPr/>
    </dgm:pt>
  </dgm:ptLst>
  <dgm:cxnLst>
    <dgm:cxn modelId="{979B6911-724E-E146-B62E-E9F662BEDDFB}" type="presOf" srcId="{D3D79BCA-F657-8249-B8EF-A8870AD64B5D}" destId="{1D4BF1CF-C306-6446-B003-0C1E2A0FC94A}" srcOrd="0" destOrd="0" presId="urn:microsoft.com/office/officeart/2008/layout/HorizontalMultiLevelHierarchy"/>
    <dgm:cxn modelId="{4815491D-0F74-464E-8681-AFD649C82B68}" type="presOf" srcId="{92878703-AB52-6E4E-88C6-800DE305D415}" destId="{93C98BF0-0FF7-7649-9F48-36BA1C441898}" srcOrd="1" destOrd="0" presId="urn:microsoft.com/office/officeart/2008/layout/HorizontalMultiLevelHierarchy"/>
    <dgm:cxn modelId="{191B8D67-FB8D-CB43-8ADD-22FAF01A4491}" type="presOf" srcId="{45DB5B97-2431-C249-AC88-274C32BE2AE8}" destId="{B5003984-8BD6-2A44-97AB-FC23585BB254}" srcOrd="0" destOrd="0" presId="urn:microsoft.com/office/officeart/2008/layout/HorizontalMultiLevelHierarchy"/>
    <dgm:cxn modelId="{4111BA68-A6CA-244D-86F4-BCA1EA1CDFEE}" type="presOf" srcId="{C303DC39-DE52-404A-B3BE-BA09B0307DA7}" destId="{0DB91EBA-28A6-4045-9F7F-A7C4F166169B}" srcOrd="1" destOrd="0" presId="urn:microsoft.com/office/officeart/2008/layout/HorizontalMultiLevelHierarchy"/>
    <dgm:cxn modelId="{A2ED93D1-B440-A14B-9AB5-FFCE26616A34}" type="presOf" srcId="{BE91D6A0-A424-E74E-A16A-DE7D9947FA94}" destId="{5C4413A1-4A7C-4049-8C50-8D06690C8186}" srcOrd="1" destOrd="0" presId="urn:microsoft.com/office/officeart/2008/layout/HorizontalMultiLevelHierarchy"/>
    <dgm:cxn modelId="{705AF815-9438-0749-8AE3-EFFDDD8ED9BC}" type="presOf" srcId="{4AF90341-49C1-4244-9A0C-9AF4AADF0D7C}" destId="{3B6368AD-3EE7-214D-B0D3-26E616544130}" srcOrd="0" destOrd="0" presId="urn:microsoft.com/office/officeart/2008/layout/HorizontalMultiLevelHierarchy"/>
    <dgm:cxn modelId="{5E7DD48F-9972-B442-9323-E6F236997C67}" type="presOf" srcId="{359859CC-AC58-B74A-BCCC-1B4E2DA0D2C5}" destId="{FBE4690B-1AA7-F249-9F97-B9E8BD8E0324}" srcOrd="0" destOrd="0" presId="urn:microsoft.com/office/officeart/2008/layout/HorizontalMultiLevelHierarchy"/>
    <dgm:cxn modelId="{44833DFC-1A94-104E-A7AC-D7FE8BB58382}" type="presOf" srcId="{92878703-AB52-6E4E-88C6-800DE305D415}" destId="{BA24D0C5-DDD3-E24D-864D-9CCBBE49882D}" srcOrd="0" destOrd="0" presId="urn:microsoft.com/office/officeart/2008/layout/HorizontalMultiLevelHierarchy"/>
    <dgm:cxn modelId="{33D2FBC8-F693-1A43-B855-2111ABA5CF57}" srcId="{D3D79BCA-F657-8249-B8EF-A8870AD64B5D}" destId="{DB3223A9-7E98-9945-9643-4121C099F2D6}" srcOrd="1" destOrd="0" parTransId="{92878703-AB52-6E4E-88C6-800DE305D415}" sibTransId="{491958E1-9455-0D49-8221-049D12B28ED5}"/>
    <dgm:cxn modelId="{512A0627-2A92-BD41-AF25-1AEFBADC83D2}" type="presOf" srcId="{01AFB452-DB62-0947-BAA8-403E08143680}" destId="{18F97B17-2EAF-604A-A53A-5294FA43FEE1}" srcOrd="1" destOrd="0" presId="urn:microsoft.com/office/officeart/2008/layout/HorizontalMultiLevelHierarchy"/>
    <dgm:cxn modelId="{6D47C066-7FE9-C44D-B5B3-B017A9C448FA}" srcId="{D3D79BCA-F657-8249-B8EF-A8870AD64B5D}" destId="{359859CC-AC58-B74A-BCCC-1B4E2DA0D2C5}" srcOrd="0" destOrd="0" parTransId="{01AFB452-DB62-0947-BAA8-403E08143680}" sibTransId="{24A8C930-686E-0E45-A29F-A26BBB91E904}"/>
    <dgm:cxn modelId="{121E13A9-5CBD-E041-9608-F027ED9C50DC}" type="presOf" srcId="{C303DC39-DE52-404A-B3BE-BA09B0307DA7}" destId="{94449085-BC93-7244-92F8-35C1E4E7E999}" srcOrd="0" destOrd="0" presId="urn:microsoft.com/office/officeart/2008/layout/HorizontalMultiLevelHierarchy"/>
    <dgm:cxn modelId="{9C167FAC-E89C-8548-AFFB-D6C39F7B5E72}" type="presOf" srcId="{BE91D6A0-A424-E74E-A16A-DE7D9947FA94}" destId="{9A90EF76-C28D-2C40-BC2B-EB66CD6FEE04}" srcOrd="0" destOrd="0" presId="urn:microsoft.com/office/officeart/2008/layout/HorizontalMultiLevelHierarchy"/>
    <dgm:cxn modelId="{5F1E00C1-5DDE-CA49-A1D7-F909A1BE449F}" srcId="{D3D79BCA-F657-8249-B8EF-A8870AD64B5D}" destId="{45DB5B97-2431-C249-AC88-274C32BE2AE8}" srcOrd="3" destOrd="0" parTransId="{BE91D6A0-A424-E74E-A16A-DE7D9947FA94}" sibTransId="{673494CD-F699-9C42-B114-F99C26C5722A}"/>
    <dgm:cxn modelId="{36C0543E-2F58-8D44-9484-5C1363B1D66A}" type="presOf" srcId="{01AFB452-DB62-0947-BAA8-403E08143680}" destId="{998BBFD1-174A-2341-836E-98F49D38E6AC}" srcOrd="0" destOrd="0" presId="urn:microsoft.com/office/officeart/2008/layout/HorizontalMultiLevelHierarchy"/>
    <dgm:cxn modelId="{68ECC886-28D1-2B4A-9AA3-25B08065B646}" srcId="{D3D79BCA-F657-8249-B8EF-A8870AD64B5D}" destId="{6C9E89C8-3707-1149-8671-EF29B668C9DA}" srcOrd="2" destOrd="0" parTransId="{C303DC39-DE52-404A-B3BE-BA09B0307DA7}" sibTransId="{8CBCB49D-0E15-574B-8FAA-7635CF0DE939}"/>
    <dgm:cxn modelId="{2DE09207-ECCF-B64B-BF4D-2175D47934D6}" type="presOf" srcId="{6C9E89C8-3707-1149-8671-EF29B668C9DA}" destId="{829C3B25-2926-EA4A-8C1D-4381965F41FC}" srcOrd="0" destOrd="0" presId="urn:microsoft.com/office/officeart/2008/layout/HorizontalMultiLevelHierarchy"/>
    <dgm:cxn modelId="{D1D1A95E-5542-7547-BDD3-6B9E69E46F78}" srcId="{4AF90341-49C1-4244-9A0C-9AF4AADF0D7C}" destId="{D3D79BCA-F657-8249-B8EF-A8870AD64B5D}" srcOrd="0" destOrd="0" parTransId="{F48FDADE-7912-B646-812C-6B89AF03D103}" sibTransId="{2A72E3F0-F25A-924F-B297-70D045F70D83}"/>
    <dgm:cxn modelId="{4FDD3831-8CD0-5248-8509-45E42F0CEB16}" type="presOf" srcId="{DB3223A9-7E98-9945-9643-4121C099F2D6}" destId="{842F8E2C-4B51-754C-9276-BFB1890D4C63}" srcOrd="0" destOrd="0" presId="urn:microsoft.com/office/officeart/2008/layout/HorizontalMultiLevelHierarchy"/>
    <dgm:cxn modelId="{5F5193B3-9C7B-2F4C-9086-6F663B37153F}" type="presParOf" srcId="{3B6368AD-3EE7-214D-B0D3-26E616544130}" destId="{28CA81E2-BFC7-C146-AAFC-319513EA4623}" srcOrd="0" destOrd="0" presId="urn:microsoft.com/office/officeart/2008/layout/HorizontalMultiLevelHierarchy"/>
    <dgm:cxn modelId="{9049014D-0F7F-E642-8D79-E8C41B5CC21A}" type="presParOf" srcId="{28CA81E2-BFC7-C146-AAFC-319513EA4623}" destId="{1D4BF1CF-C306-6446-B003-0C1E2A0FC94A}" srcOrd="0" destOrd="0" presId="urn:microsoft.com/office/officeart/2008/layout/HorizontalMultiLevelHierarchy"/>
    <dgm:cxn modelId="{AB7769C0-CD5A-9E40-92A9-FBD0BEA746F3}" type="presParOf" srcId="{28CA81E2-BFC7-C146-AAFC-319513EA4623}" destId="{C3E0565C-06F3-DC4D-B02D-C2AE86CEA7B9}" srcOrd="1" destOrd="0" presId="urn:microsoft.com/office/officeart/2008/layout/HorizontalMultiLevelHierarchy"/>
    <dgm:cxn modelId="{49C18A13-5A22-E849-BE42-D1340B3EF28A}" type="presParOf" srcId="{C3E0565C-06F3-DC4D-B02D-C2AE86CEA7B9}" destId="{998BBFD1-174A-2341-836E-98F49D38E6AC}" srcOrd="0" destOrd="0" presId="urn:microsoft.com/office/officeart/2008/layout/HorizontalMultiLevelHierarchy"/>
    <dgm:cxn modelId="{9E636177-C75C-644D-B990-78F18BF83B6B}" type="presParOf" srcId="{998BBFD1-174A-2341-836E-98F49D38E6AC}" destId="{18F97B17-2EAF-604A-A53A-5294FA43FEE1}" srcOrd="0" destOrd="0" presId="urn:microsoft.com/office/officeart/2008/layout/HorizontalMultiLevelHierarchy"/>
    <dgm:cxn modelId="{1FAE7FAF-9293-B74C-BB19-A94B3C77C1D4}" type="presParOf" srcId="{C3E0565C-06F3-DC4D-B02D-C2AE86CEA7B9}" destId="{115E3E96-9763-AA45-846A-16C63E177F5A}" srcOrd="1" destOrd="0" presId="urn:microsoft.com/office/officeart/2008/layout/HorizontalMultiLevelHierarchy"/>
    <dgm:cxn modelId="{F0484D17-3C5D-0E4C-B315-5EB379DC6FEC}" type="presParOf" srcId="{115E3E96-9763-AA45-846A-16C63E177F5A}" destId="{FBE4690B-1AA7-F249-9F97-B9E8BD8E0324}" srcOrd="0" destOrd="0" presId="urn:microsoft.com/office/officeart/2008/layout/HorizontalMultiLevelHierarchy"/>
    <dgm:cxn modelId="{00D6E15E-DA2F-C740-893A-AFF2CCC24A72}" type="presParOf" srcId="{115E3E96-9763-AA45-846A-16C63E177F5A}" destId="{8825308F-A94E-2E48-87B4-B35FB31B9BFC}" srcOrd="1" destOrd="0" presId="urn:microsoft.com/office/officeart/2008/layout/HorizontalMultiLevelHierarchy"/>
    <dgm:cxn modelId="{98A74A71-E472-454E-B226-F31220F29499}" type="presParOf" srcId="{C3E0565C-06F3-DC4D-B02D-C2AE86CEA7B9}" destId="{BA24D0C5-DDD3-E24D-864D-9CCBBE49882D}" srcOrd="2" destOrd="0" presId="urn:microsoft.com/office/officeart/2008/layout/HorizontalMultiLevelHierarchy"/>
    <dgm:cxn modelId="{40EB9C4F-B5BE-C34D-90EC-4CA499655D9D}" type="presParOf" srcId="{BA24D0C5-DDD3-E24D-864D-9CCBBE49882D}" destId="{93C98BF0-0FF7-7649-9F48-36BA1C441898}" srcOrd="0" destOrd="0" presId="urn:microsoft.com/office/officeart/2008/layout/HorizontalMultiLevelHierarchy"/>
    <dgm:cxn modelId="{5F3E9EA7-1CD0-1048-AEC3-FBB541106BF5}" type="presParOf" srcId="{C3E0565C-06F3-DC4D-B02D-C2AE86CEA7B9}" destId="{A0671E3D-D987-694C-9CB6-FC1541F0FBE9}" srcOrd="3" destOrd="0" presId="urn:microsoft.com/office/officeart/2008/layout/HorizontalMultiLevelHierarchy"/>
    <dgm:cxn modelId="{C82F7AF7-B3F7-C94C-AF82-AFB66BFFD94E}" type="presParOf" srcId="{A0671E3D-D987-694C-9CB6-FC1541F0FBE9}" destId="{842F8E2C-4B51-754C-9276-BFB1890D4C63}" srcOrd="0" destOrd="0" presId="urn:microsoft.com/office/officeart/2008/layout/HorizontalMultiLevelHierarchy"/>
    <dgm:cxn modelId="{D5E78FF3-1798-C344-B50B-E0D6FC0B6DF9}" type="presParOf" srcId="{A0671E3D-D987-694C-9CB6-FC1541F0FBE9}" destId="{882EFBCF-FA1D-BF43-B774-A7E8690FFE08}" srcOrd="1" destOrd="0" presId="urn:microsoft.com/office/officeart/2008/layout/HorizontalMultiLevelHierarchy"/>
    <dgm:cxn modelId="{914F52BE-D291-3B4B-A015-249C3D47D8E6}" type="presParOf" srcId="{C3E0565C-06F3-DC4D-B02D-C2AE86CEA7B9}" destId="{94449085-BC93-7244-92F8-35C1E4E7E999}" srcOrd="4" destOrd="0" presId="urn:microsoft.com/office/officeart/2008/layout/HorizontalMultiLevelHierarchy"/>
    <dgm:cxn modelId="{888C8484-1E80-F941-B92D-43AF6FBC7ECB}" type="presParOf" srcId="{94449085-BC93-7244-92F8-35C1E4E7E999}" destId="{0DB91EBA-28A6-4045-9F7F-A7C4F166169B}" srcOrd="0" destOrd="0" presId="urn:microsoft.com/office/officeart/2008/layout/HorizontalMultiLevelHierarchy"/>
    <dgm:cxn modelId="{A51656FE-A11A-614B-8D94-0BAAF2CB8508}" type="presParOf" srcId="{C3E0565C-06F3-DC4D-B02D-C2AE86CEA7B9}" destId="{6236F214-6A9C-1748-8894-719873DA7564}" srcOrd="5" destOrd="0" presId="urn:microsoft.com/office/officeart/2008/layout/HorizontalMultiLevelHierarchy"/>
    <dgm:cxn modelId="{F9214A74-56BA-F14B-A5E2-C054A1D8630C}" type="presParOf" srcId="{6236F214-6A9C-1748-8894-719873DA7564}" destId="{829C3B25-2926-EA4A-8C1D-4381965F41FC}" srcOrd="0" destOrd="0" presId="urn:microsoft.com/office/officeart/2008/layout/HorizontalMultiLevelHierarchy"/>
    <dgm:cxn modelId="{19C1F326-7509-3249-84E0-EB8CDEB13DD3}" type="presParOf" srcId="{6236F214-6A9C-1748-8894-719873DA7564}" destId="{168256EA-EE6E-714E-B7BE-4768DBF2233D}" srcOrd="1" destOrd="0" presId="urn:microsoft.com/office/officeart/2008/layout/HorizontalMultiLevelHierarchy"/>
    <dgm:cxn modelId="{56D1959E-40AB-0749-B668-B562553BFB22}" type="presParOf" srcId="{C3E0565C-06F3-DC4D-B02D-C2AE86CEA7B9}" destId="{9A90EF76-C28D-2C40-BC2B-EB66CD6FEE04}" srcOrd="6" destOrd="0" presId="urn:microsoft.com/office/officeart/2008/layout/HorizontalMultiLevelHierarchy"/>
    <dgm:cxn modelId="{2C3A6A11-9C2D-1346-967B-C7CD2C54B527}" type="presParOf" srcId="{9A90EF76-C28D-2C40-BC2B-EB66CD6FEE04}" destId="{5C4413A1-4A7C-4049-8C50-8D06690C8186}" srcOrd="0" destOrd="0" presId="urn:microsoft.com/office/officeart/2008/layout/HorizontalMultiLevelHierarchy"/>
    <dgm:cxn modelId="{F48E6A11-D934-924A-BB88-363FBA374772}" type="presParOf" srcId="{C3E0565C-06F3-DC4D-B02D-C2AE86CEA7B9}" destId="{F0851963-F214-F446-A08B-EF592AA66D68}" srcOrd="7" destOrd="0" presId="urn:microsoft.com/office/officeart/2008/layout/HorizontalMultiLevelHierarchy"/>
    <dgm:cxn modelId="{6CCC5B76-5EC9-D94E-B8FA-597385967374}" type="presParOf" srcId="{F0851963-F214-F446-A08B-EF592AA66D68}" destId="{B5003984-8BD6-2A44-97AB-FC23585BB254}" srcOrd="0" destOrd="0" presId="urn:microsoft.com/office/officeart/2008/layout/HorizontalMultiLevelHierarchy"/>
    <dgm:cxn modelId="{CEFADE39-9EA9-9442-BF56-7767314D078F}" type="presParOf" srcId="{F0851963-F214-F446-A08B-EF592AA66D68}" destId="{0319D11D-47DF-174C-8B55-7D2F871AE91D}"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90EF76-C28D-2C40-BC2B-EB66CD6FEE04}">
      <dsp:nvSpPr>
        <dsp:cNvPr id="0" name=""/>
        <dsp:cNvSpPr/>
      </dsp:nvSpPr>
      <dsp:spPr>
        <a:xfrm>
          <a:off x="3387372" y="3344333"/>
          <a:ext cx="832047" cy="2378185"/>
        </a:xfrm>
        <a:custGeom>
          <a:avLst/>
          <a:gdLst/>
          <a:ahLst/>
          <a:cxnLst/>
          <a:rect l="0" t="0" r="0" b="0"/>
          <a:pathLst>
            <a:path>
              <a:moveTo>
                <a:pt x="0" y="0"/>
              </a:moveTo>
              <a:lnTo>
                <a:pt x="416023" y="0"/>
              </a:lnTo>
              <a:lnTo>
                <a:pt x="416023" y="2378185"/>
              </a:lnTo>
              <a:lnTo>
                <a:pt x="832047" y="2378185"/>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740408" y="4470438"/>
        <a:ext cx="125976" cy="125976"/>
      </dsp:txXfrm>
    </dsp:sp>
    <dsp:sp modelId="{94449085-BC93-7244-92F8-35C1E4E7E999}">
      <dsp:nvSpPr>
        <dsp:cNvPr id="0" name=""/>
        <dsp:cNvSpPr/>
      </dsp:nvSpPr>
      <dsp:spPr>
        <a:xfrm>
          <a:off x="3387372" y="3344333"/>
          <a:ext cx="832047" cy="792728"/>
        </a:xfrm>
        <a:custGeom>
          <a:avLst/>
          <a:gdLst/>
          <a:ahLst/>
          <a:cxnLst/>
          <a:rect l="0" t="0" r="0" b="0"/>
          <a:pathLst>
            <a:path>
              <a:moveTo>
                <a:pt x="0" y="0"/>
              </a:moveTo>
              <a:lnTo>
                <a:pt x="416023" y="0"/>
              </a:lnTo>
              <a:lnTo>
                <a:pt x="416023" y="792728"/>
              </a:lnTo>
              <a:lnTo>
                <a:pt x="832047" y="792728"/>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74665" y="3711967"/>
        <a:ext cx="57461" cy="57461"/>
      </dsp:txXfrm>
    </dsp:sp>
    <dsp:sp modelId="{BA24D0C5-DDD3-E24D-864D-9CCBBE49882D}">
      <dsp:nvSpPr>
        <dsp:cNvPr id="0" name=""/>
        <dsp:cNvSpPr/>
      </dsp:nvSpPr>
      <dsp:spPr>
        <a:xfrm>
          <a:off x="3387372" y="2551604"/>
          <a:ext cx="832047" cy="792728"/>
        </a:xfrm>
        <a:custGeom>
          <a:avLst/>
          <a:gdLst/>
          <a:ahLst/>
          <a:cxnLst/>
          <a:rect l="0" t="0" r="0" b="0"/>
          <a:pathLst>
            <a:path>
              <a:moveTo>
                <a:pt x="0" y="792728"/>
              </a:moveTo>
              <a:lnTo>
                <a:pt x="416023" y="792728"/>
              </a:lnTo>
              <a:lnTo>
                <a:pt x="416023" y="0"/>
              </a:lnTo>
              <a:lnTo>
                <a:pt x="832047" y="0"/>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3774665" y="2919238"/>
        <a:ext cx="57461" cy="57461"/>
      </dsp:txXfrm>
    </dsp:sp>
    <dsp:sp modelId="{998BBFD1-174A-2341-836E-98F49D38E6AC}">
      <dsp:nvSpPr>
        <dsp:cNvPr id="0" name=""/>
        <dsp:cNvSpPr/>
      </dsp:nvSpPr>
      <dsp:spPr>
        <a:xfrm>
          <a:off x="3387372" y="966147"/>
          <a:ext cx="832047" cy="2378185"/>
        </a:xfrm>
        <a:custGeom>
          <a:avLst/>
          <a:gdLst/>
          <a:ahLst/>
          <a:cxnLst/>
          <a:rect l="0" t="0" r="0" b="0"/>
          <a:pathLst>
            <a:path>
              <a:moveTo>
                <a:pt x="0" y="2378185"/>
              </a:moveTo>
              <a:lnTo>
                <a:pt x="416023" y="2378185"/>
              </a:lnTo>
              <a:lnTo>
                <a:pt x="416023" y="0"/>
              </a:lnTo>
              <a:lnTo>
                <a:pt x="832047" y="0"/>
              </a:lnTo>
            </a:path>
          </a:pathLst>
        </a:custGeom>
        <a:noFill/>
        <a:ln w="6350" cap="flat" cmpd="sng" algn="in">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400050">
            <a:lnSpc>
              <a:spcPct val="90000"/>
            </a:lnSpc>
            <a:spcBef>
              <a:spcPct val="0"/>
            </a:spcBef>
            <a:spcAft>
              <a:spcPct val="35000"/>
            </a:spcAft>
          </a:pPr>
          <a:endParaRPr lang="en-US" sz="900" kern="1200"/>
        </a:p>
      </dsp:txBody>
      <dsp:txXfrm>
        <a:off x="3740408" y="2092252"/>
        <a:ext cx="125976" cy="125976"/>
      </dsp:txXfrm>
    </dsp:sp>
    <dsp:sp modelId="{1D4BF1CF-C306-6446-B003-0C1E2A0FC94A}">
      <dsp:nvSpPr>
        <dsp:cNvPr id="0" name=""/>
        <dsp:cNvSpPr/>
      </dsp:nvSpPr>
      <dsp:spPr>
        <a:xfrm rot="16200000">
          <a:off x="-584615" y="2710150"/>
          <a:ext cx="6675609" cy="1268365"/>
        </a:xfrm>
        <a:prstGeom prst="rect">
          <a:avLst/>
        </a:prstGeom>
        <a:solidFill>
          <a:schemeClr val="accent5">
            <a:lumMod val="60000"/>
            <a:lumOff val="4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en-US" sz="6500" kern="1200" dirty="0" smtClean="0">
              <a:solidFill>
                <a:schemeClr val="tx1"/>
              </a:solidFill>
            </a:rPr>
            <a:t>Biomedical</a:t>
          </a:r>
          <a:r>
            <a:rPr lang="en-US" sz="6500" kern="1200" baseline="0" dirty="0" smtClean="0">
              <a:solidFill>
                <a:schemeClr val="tx1"/>
              </a:solidFill>
            </a:rPr>
            <a:t> Ethics</a:t>
          </a:r>
          <a:endParaRPr lang="en-US" sz="6500" kern="1200" dirty="0">
            <a:solidFill>
              <a:schemeClr val="tx1"/>
            </a:solidFill>
          </a:endParaRPr>
        </a:p>
      </dsp:txBody>
      <dsp:txXfrm>
        <a:off x="-584615" y="2710150"/>
        <a:ext cx="6675609" cy="1268365"/>
      </dsp:txXfrm>
    </dsp:sp>
    <dsp:sp modelId="{FBE4690B-1AA7-F249-9F97-B9E8BD8E0324}">
      <dsp:nvSpPr>
        <dsp:cNvPr id="0" name=""/>
        <dsp:cNvSpPr/>
      </dsp:nvSpPr>
      <dsp:spPr>
        <a:xfrm>
          <a:off x="4219420" y="331964"/>
          <a:ext cx="4160239" cy="1268365"/>
        </a:xfrm>
        <a:prstGeom prst="rect">
          <a:avLst/>
        </a:prstGeom>
        <a:solidFill>
          <a:schemeClr val="accent6">
            <a:lumMod val="20000"/>
            <a:lumOff val="80000"/>
          </a:schemeClr>
        </a:solidFill>
        <a:ln w="57150">
          <a:solidFill>
            <a:schemeClr val="accent6">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sng" kern="1200" dirty="0" smtClean="0">
              <a:solidFill>
                <a:schemeClr val="tx1"/>
              </a:solidFill>
            </a:rPr>
            <a:t>Autonomy</a:t>
          </a:r>
        </a:p>
        <a:p>
          <a:pPr lvl="0" algn="ctr" defTabSz="1066800">
            <a:lnSpc>
              <a:spcPct val="90000"/>
            </a:lnSpc>
            <a:spcBef>
              <a:spcPct val="0"/>
            </a:spcBef>
            <a:spcAft>
              <a:spcPct val="35000"/>
            </a:spcAft>
          </a:pPr>
          <a:r>
            <a:rPr lang="en-US" sz="2000" i="1" kern="1200" dirty="0" smtClean="0">
              <a:solidFill>
                <a:schemeClr val="tx1"/>
              </a:solidFill>
            </a:rPr>
            <a:t>Patient’s Right </a:t>
          </a:r>
          <a:r>
            <a:rPr lang="en-US" sz="2000" i="1" kern="1200" dirty="0" smtClean="0">
              <a:solidFill>
                <a:schemeClr val="tx1"/>
              </a:solidFill>
            </a:rPr>
            <a:t>to make own choice</a:t>
          </a:r>
          <a:endParaRPr lang="en-US" sz="2000" i="1" kern="1200" dirty="0">
            <a:solidFill>
              <a:schemeClr val="tx1"/>
            </a:solidFill>
          </a:endParaRPr>
        </a:p>
      </dsp:txBody>
      <dsp:txXfrm>
        <a:off x="4219420" y="331964"/>
        <a:ext cx="4160239" cy="1268365"/>
      </dsp:txXfrm>
    </dsp:sp>
    <dsp:sp modelId="{842F8E2C-4B51-754C-9276-BFB1890D4C63}">
      <dsp:nvSpPr>
        <dsp:cNvPr id="0" name=""/>
        <dsp:cNvSpPr/>
      </dsp:nvSpPr>
      <dsp:spPr>
        <a:xfrm>
          <a:off x="4219420" y="1917421"/>
          <a:ext cx="4160239" cy="1268365"/>
        </a:xfrm>
        <a:prstGeom prst="rect">
          <a:avLst/>
        </a:prstGeom>
        <a:solidFill>
          <a:schemeClr val="accent4">
            <a:lumMod val="20000"/>
            <a:lumOff val="80000"/>
          </a:schemeClr>
        </a:solidFill>
        <a:ln w="38100">
          <a:solidFill>
            <a:schemeClr val="accent4">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sng" kern="1200" dirty="0" smtClean="0">
              <a:solidFill>
                <a:schemeClr val="tx1"/>
              </a:solidFill>
            </a:rPr>
            <a:t>Beneficence</a:t>
          </a:r>
        </a:p>
        <a:p>
          <a:pPr lvl="0" algn="ctr" defTabSz="1066800">
            <a:lnSpc>
              <a:spcPct val="90000"/>
            </a:lnSpc>
            <a:spcBef>
              <a:spcPct val="0"/>
            </a:spcBef>
            <a:spcAft>
              <a:spcPct val="35000"/>
            </a:spcAft>
          </a:pPr>
          <a:r>
            <a:rPr lang="en-US" sz="2000" i="1" kern="1200" dirty="0" smtClean="0">
              <a:solidFill>
                <a:schemeClr val="tx1"/>
              </a:solidFill>
            </a:rPr>
            <a:t>Acting with best interest of patient in mind</a:t>
          </a:r>
          <a:endParaRPr lang="en-US" sz="2000" i="1" kern="1200" dirty="0">
            <a:solidFill>
              <a:schemeClr val="tx1"/>
            </a:solidFill>
          </a:endParaRPr>
        </a:p>
      </dsp:txBody>
      <dsp:txXfrm>
        <a:off x="4219420" y="1917421"/>
        <a:ext cx="4160239" cy="1268365"/>
      </dsp:txXfrm>
    </dsp:sp>
    <dsp:sp modelId="{829C3B25-2926-EA4A-8C1D-4381965F41FC}">
      <dsp:nvSpPr>
        <dsp:cNvPr id="0" name=""/>
        <dsp:cNvSpPr/>
      </dsp:nvSpPr>
      <dsp:spPr>
        <a:xfrm>
          <a:off x="4219420" y="3502879"/>
          <a:ext cx="4160239" cy="1268365"/>
        </a:xfrm>
        <a:prstGeom prst="rect">
          <a:avLst/>
        </a:prstGeom>
        <a:solidFill>
          <a:schemeClr val="accent5">
            <a:lumMod val="20000"/>
            <a:lumOff val="80000"/>
          </a:schemeClr>
        </a:solidFill>
        <a:ln w="38100">
          <a:solidFill>
            <a:schemeClr val="accent5">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b="1" u="sng" kern="1200" dirty="0" err="1" smtClean="0">
              <a:solidFill>
                <a:schemeClr val="tx1"/>
              </a:solidFill>
            </a:rPr>
            <a:t>Nonmalificence</a:t>
          </a:r>
          <a:endParaRPr lang="en-US" sz="2400" b="1" u="sng" kern="1200" dirty="0" smtClean="0">
            <a:solidFill>
              <a:schemeClr val="tx1"/>
            </a:solidFill>
          </a:endParaRPr>
        </a:p>
        <a:p>
          <a:pPr lvl="0" algn="ctr" defTabSz="1066800">
            <a:lnSpc>
              <a:spcPct val="90000"/>
            </a:lnSpc>
            <a:spcBef>
              <a:spcPct val="0"/>
            </a:spcBef>
            <a:spcAft>
              <a:spcPct val="35000"/>
            </a:spcAft>
          </a:pPr>
          <a:r>
            <a:rPr lang="en-US" sz="2000" i="1" kern="1200" dirty="0" smtClean="0">
              <a:solidFill>
                <a:schemeClr val="tx1"/>
              </a:solidFill>
            </a:rPr>
            <a:t>Do No Harm</a:t>
          </a:r>
          <a:endParaRPr lang="en-US" sz="2000" i="1" kern="1200" dirty="0">
            <a:solidFill>
              <a:schemeClr val="tx1"/>
            </a:solidFill>
          </a:endParaRPr>
        </a:p>
      </dsp:txBody>
      <dsp:txXfrm>
        <a:off x="4219420" y="3502879"/>
        <a:ext cx="4160239" cy="1268365"/>
      </dsp:txXfrm>
    </dsp:sp>
    <dsp:sp modelId="{B5003984-8BD6-2A44-97AB-FC23585BB254}">
      <dsp:nvSpPr>
        <dsp:cNvPr id="0" name=""/>
        <dsp:cNvSpPr/>
      </dsp:nvSpPr>
      <dsp:spPr>
        <a:xfrm>
          <a:off x="4219420" y="5088336"/>
          <a:ext cx="4160239" cy="1268365"/>
        </a:xfrm>
        <a:prstGeom prst="rect">
          <a:avLst/>
        </a:prstGeom>
        <a:solidFill>
          <a:schemeClr val="accent2">
            <a:lumMod val="20000"/>
            <a:lumOff val="80000"/>
          </a:schemeClr>
        </a:solidFill>
        <a:ln w="38100">
          <a:solidFill>
            <a:schemeClr val="accent2">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en-US" sz="2800" b="1" u="sng" kern="1200" dirty="0" smtClean="0">
              <a:solidFill>
                <a:schemeClr val="tx1"/>
              </a:solidFill>
            </a:rPr>
            <a:t>Justice</a:t>
          </a:r>
        </a:p>
        <a:p>
          <a:pPr lvl="0" algn="ctr" defTabSz="1244600">
            <a:lnSpc>
              <a:spcPct val="90000"/>
            </a:lnSpc>
            <a:spcBef>
              <a:spcPct val="0"/>
            </a:spcBef>
            <a:spcAft>
              <a:spcPct val="35000"/>
            </a:spcAft>
          </a:pPr>
          <a:r>
            <a:rPr lang="en-US" sz="2000" i="1" kern="1200" dirty="0" smtClean="0">
              <a:solidFill>
                <a:schemeClr val="tx1"/>
              </a:solidFill>
            </a:rPr>
            <a:t>Treat others</a:t>
          </a:r>
          <a:r>
            <a:rPr lang="en-US" sz="2000" i="1" kern="1200" baseline="0" dirty="0" smtClean="0">
              <a:solidFill>
                <a:schemeClr val="tx1"/>
              </a:solidFill>
            </a:rPr>
            <a:t> fairly and equally</a:t>
          </a:r>
          <a:r>
            <a:rPr lang="en-US" sz="2000" i="1" kern="1200" baseline="0" dirty="0" smtClean="0">
              <a:solidFill>
                <a:schemeClr val="tx1"/>
              </a:solidFill>
            </a:rPr>
            <a:t>, Distributive Justice </a:t>
          </a:r>
          <a:endParaRPr lang="en-US" sz="2000" i="1" kern="1200" dirty="0" smtClean="0">
            <a:solidFill>
              <a:schemeClr val="tx1"/>
            </a:solidFill>
          </a:endParaRPr>
        </a:p>
        <a:p>
          <a:pPr lvl="0" algn="ctr" defTabSz="1244600">
            <a:lnSpc>
              <a:spcPct val="90000"/>
            </a:lnSpc>
            <a:spcBef>
              <a:spcPct val="0"/>
            </a:spcBef>
            <a:spcAft>
              <a:spcPct val="35000"/>
            </a:spcAft>
          </a:pPr>
          <a:endParaRPr lang="en-US" sz="2000" kern="1200" dirty="0"/>
        </a:p>
      </dsp:txBody>
      <dsp:txXfrm>
        <a:off x="4219420" y="5088336"/>
        <a:ext cx="4160239" cy="1268365"/>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13A26B0-95E7-0940-A915-EA20F547AB52}" type="datetimeFigureOut">
              <a:rPr lang="en-US" smtClean="0"/>
              <a:t>10/27/18</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EC5C4CA-3B13-2D46-9E4C-A050B1318B87}" type="slidenum">
              <a:rPr lang="en-US" smtClean="0"/>
              <a:t>‹#›</a:t>
            </a:fld>
            <a:endParaRPr lang="en-US" dirty="0"/>
          </a:p>
        </p:txBody>
      </p:sp>
    </p:spTree>
    <p:extLst>
      <p:ext uri="{BB962C8B-B14F-4D97-AF65-F5344CB8AC3E}">
        <p14:creationId xmlns:p14="http://schemas.microsoft.com/office/powerpoint/2010/main" val="16795326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0A21C57-3BAD-2242-8898-405A4CDA28A7}" type="datetimeFigureOut">
              <a:rPr lang="en-US" smtClean="0"/>
              <a:t>10/27/18</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A21D31-2ECD-084A-A07D-68297EFEF392}" type="slidenum">
              <a:rPr lang="en-US" smtClean="0"/>
              <a:t>‹#›</a:t>
            </a:fld>
            <a:endParaRPr lang="en-US" dirty="0"/>
          </a:p>
        </p:txBody>
      </p:sp>
    </p:spTree>
    <p:extLst>
      <p:ext uri="{BB962C8B-B14F-4D97-AF65-F5344CB8AC3E}">
        <p14:creationId xmlns:p14="http://schemas.microsoft.com/office/powerpoint/2010/main" val="5679553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 to add kw</a:t>
            </a:r>
            <a:r>
              <a:rPr lang="en-US" baseline="0" dirty="0" smtClean="0"/>
              <a:t>mcnicholas md, FACS, JD, LLM.  LLC     Kathleen W McNicholas MD,FACS, JD, LLM.   FCCP, FACC, FACC, CHC, CCEP, FSTS, FCVS</a:t>
            </a:r>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1</a:t>
            </a:fld>
            <a:endParaRPr lang="en-US" dirty="0"/>
          </a:p>
        </p:txBody>
      </p:sp>
    </p:spTree>
    <p:extLst>
      <p:ext uri="{BB962C8B-B14F-4D97-AF65-F5344CB8AC3E}">
        <p14:creationId xmlns:p14="http://schemas.microsoft.com/office/powerpoint/2010/main" val="10051641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privacy</a:t>
            </a:r>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3</a:t>
            </a:fld>
            <a:endParaRPr lang="en-US" dirty="0"/>
          </a:p>
        </p:txBody>
      </p:sp>
    </p:spTree>
    <p:extLst>
      <p:ext uri="{BB962C8B-B14F-4D97-AF65-F5344CB8AC3E}">
        <p14:creationId xmlns:p14="http://schemas.microsoft.com/office/powerpoint/2010/main" val="12371033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9</a:t>
            </a:fld>
            <a:endParaRPr lang="en-US" dirty="0"/>
          </a:p>
        </p:txBody>
      </p:sp>
    </p:spTree>
    <p:extLst>
      <p:ext uri="{BB962C8B-B14F-4D97-AF65-F5344CB8AC3E}">
        <p14:creationId xmlns:p14="http://schemas.microsoft.com/office/powerpoint/2010/main" val="10759657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Indent under restrictions</a:t>
            </a:r>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14</a:t>
            </a:fld>
            <a:endParaRPr lang="en-US" dirty="0"/>
          </a:p>
        </p:txBody>
      </p:sp>
    </p:spTree>
    <p:extLst>
      <p:ext uri="{BB962C8B-B14F-4D97-AF65-F5344CB8AC3E}">
        <p14:creationId xmlns:p14="http://schemas.microsoft.com/office/powerpoint/2010/main" val="571264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41</a:t>
            </a:fld>
            <a:endParaRPr lang="en-US" dirty="0"/>
          </a:p>
        </p:txBody>
      </p:sp>
    </p:spTree>
    <p:extLst>
      <p:ext uri="{BB962C8B-B14F-4D97-AF65-F5344CB8AC3E}">
        <p14:creationId xmlns:p14="http://schemas.microsoft.com/office/powerpoint/2010/main" val="1776668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67</a:t>
            </a:fld>
            <a:endParaRPr lang="en-US" dirty="0"/>
          </a:p>
        </p:txBody>
      </p:sp>
    </p:spTree>
    <p:extLst>
      <p:ext uri="{BB962C8B-B14F-4D97-AF65-F5344CB8AC3E}">
        <p14:creationId xmlns:p14="http://schemas.microsoft.com/office/powerpoint/2010/main" val="223014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customary code of polite behavior in society or among members of a particular profession or group</a:t>
            </a:r>
          </a:p>
          <a:p>
            <a:endParaRPr lang="en-US" dirty="0" smtClean="0"/>
          </a:p>
          <a:p>
            <a:r>
              <a:rPr lang="en-US" dirty="0" smtClean="0"/>
              <a:t>The word “etiquette” comes from the French word “</a:t>
            </a:r>
            <a:r>
              <a:rPr lang="en-US" dirty="0" err="1" smtClean="0"/>
              <a:t>estique</a:t>
            </a:r>
            <a:r>
              <a:rPr lang="en-US" dirty="0" smtClean="0"/>
              <a:t>” meaning to attach or stick.  The noun “etiquette” describes the requirement of behaviors according to conventions of society.  It includes the proper conduct that is established by a community for various occasions.</a:t>
            </a:r>
          </a:p>
          <a:p>
            <a:r>
              <a:rPr lang="en-US" dirty="0" smtClean="0"/>
              <a:t>Short definition (Merriam Webster) “the rule indicates the proper and polite way to behave.”</a:t>
            </a:r>
          </a:p>
          <a:p>
            <a:endParaRPr lang="en-US" dirty="0"/>
          </a:p>
        </p:txBody>
      </p:sp>
      <p:sp>
        <p:nvSpPr>
          <p:cNvPr id="4" name="Slide Number Placeholder 3"/>
          <p:cNvSpPr>
            <a:spLocks noGrp="1"/>
          </p:cNvSpPr>
          <p:nvPr>
            <p:ph type="sldNum" sz="quarter" idx="10"/>
          </p:nvPr>
        </p:nvSpPr>
        <p:spPr/>
        <p:txBody>
          <a:bodyPr/>
          <a:lstStyle/>
          <a:p>
            <a:fld id="{A9A21D31-2ECD-084A-A07D-68297EFEF392}" type="slidenum">
              <a:rPr lang="en-US" smtClean="0"/>
              <a:t>68</a:t>
            </a:fld>
            <a:endParaRPr lang="en-US" dirty="0"/>
          </a:p>
        </p:txBody>
      </p:sp>
    </p:spTree>
    <p:extLst>
      <p:ext uri="{BB962C8B-B14F-4D97-AF65-F5344CB8AC3E}">
        <p14:creationId xmlns:p14="http://schemas.microsoft.com/office/powerpoint/2010/main" val="21301470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CAB1E6C-5B9C-E347-AB4E-0DBA0A71D796}" type="datetimeFigureOut">
              <a:rPr lang="en-US" smtClean="0"/>
              <a:t>10/27/18</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2591E89-ADF8-6449-A737-6C8962B0C626}" type="slidenum">
              <a:rPr lang="en-US" smtClean="0"/>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72266355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309510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730958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17862610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BCAB1E6C-5B9C-E347-AB4E-0DBA0A71D796}" type="datetimeFigureOut">
              <a:rPr lang="en-US" smtClean="0"/>
              <a:t>10/27/18</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2591E89-ADF8-6449-A737-6C8962B0C626}" type="slidenum">
              <a:rPr lang="en-US" smtClean="0"/>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01581804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11518168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116773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2404559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AB1E6C-5B9C-E347-AB4E-0DBA0A71D796}" type="datetimeFigureOut">
              <a:rPr lang="en-US" smtClean="0"/>
              <a:t>10/27/18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2591E89-ADF8-6449-A737-6C8962B0C626}" type="slidenum">
              <a:rPr lang="en-US" smtClean="0"/>
              <a:t>‹#›</a:t>
            </a:fld>
            <a:endParaRPr lang="en-US" dirty="0"/>
          </a:p>
        </p:txBody>
      </p:sp>
    </p:spTree>
    <p:extLst>
      <p:ext uri="{BB962C8B-B14F-4D97-AF65-F5344CB8AC3E}">
        <p14:creationId xmlns:p14="http://schemas.microsoft.com/office/powerpoint/2010/main" val="1926226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CAB1E6C-5B9C-E347-AB4E-0DBA0A71D796}" type="datetimeFigureOut">
              <a:rPr lang="en-US" smtClean="0"/>
              <a:t>10/27/18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591E89-ADF8-6449-A737-6C8962B0C626}"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772776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BCAB1E6C-5B9C-E347-AB4E-0DBA0A71D796}" type="datetimeFigureOut">
              <a:rPr lang="en-US" smtClean="0"/>
              <a:t>10/27/18</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2591E89-ADF8-6449-A737-6C8962B0C626}" type="slidenum">
              <a:rPr lang="en-US" smtClean="0"/>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56222035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BCAB1E6C-5B9C-E347-AB4E-0DBA0A71D796}" type="datetimeFigureOut">
              <a:rPr lang="en-US" smtClean="0"/>
              <a:t>10/27/18</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2591E89-ADF8-6449-A737-6C8962B0C626}" type="slidenum">
              <a:rPr lang="en-US" smtClean="0"/>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072443203"/>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384048"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g"/><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omments" Target="../comments/commen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Hippocrates to HIPAA</a:t>
            </a:r>
            <a:endParaRPr lang="en-US" dirty="0"/>
          </a:p>
        </p:txBody>
      </p:sp>
      <p:sp>
        <p:nvSpPr>
          <p:cNvPr id="3" name="Subtitle 2"/>
          <p:cNvSpPr>
            <a:spLocks noGrp="1"/>
          </p:cNvSpPr>
          <p:nvPr>
            <p:ph type="subTitle" idx="1"/>
          </p:nvPr>
        </p:nvSpPr>
        <p:spPr>
          <a:xfrm>
            <a:off x="1524000" y="3602037"/>
            <a:ext cx="9144000" cy="2985029"/>
          </a:xfrm>
        </p:spPr>
        <p:txBody>
          <a:bodyPr/>
          <a:lstStyle/>
          <a:p>
            <a:r>
              <a:rPr lang="en-US" dirty="0" smtClean="0"/>
              <a:t>Role of Ethics</a:t>
            </a:r>
            <a:endParaRPr lang="en-US" dirty="0"/>
          </a:p>
        </p:txBody>
      </p:sp>
      <p:sp>
        <p:nvSpPr>
          <p:cNvPr id="4" name="TextBox 3"/>
          <p:cNvSpPr txBox="1"/>
          <p:nvPr/>
        </p:nvSpPr>
        <p:spPr>
          <a:xfrm flipH="1">
            <a:off x="2319867" y="4975263"/>
            <a:ext cx="6976532" cy="523220"/>
          </a:xfrm>
          <a:prstGeom prst="rect">
            <a:avLst/>
          </a:prstGeom>
          <a:noFill/>
        </p:spPr>
        <p:txBody>
          <a:bodyPr wrap="square" rtlCol="0">
            <a:spAutoFit/>
          </a:bodyPr>
          <a:lstStyle/>
          <a:p>
            <a:r>
              <a:rPr lang="en-US" sz="2800" b="1" dirty="0" smtClean="0">
                <a:solidFill>
                  <a:srgbClr val="0070C0"/>
                </a:solidFill>
              </a:rPr>
              <a:t>Kathleen W McNicholas MD, FACS, JD, LLM</a:t>
            </a:r>
            <a:endParaRPr lang="en-US" sz="2800" b="1" dirty="0">
              <a:solidFill>
                <a:srgbClr val="0070C0"/>
              </a:solidFill>
            </a:endParaRPr>
          </a:p>
        </p:txBody>
      </p:sp>
    </p:spTree>
    <p:extLst>
      <p:ext uri="{BB962C8B-B14F-4D97-AF65-F5344CB8AC3E}">
        <p14:creationId xmlns:p14="http://schemas.microsoft.com/office/powerpoint/2010/main" val="761458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Respect for Autonomy </a:t>
            </a:r>
            <a:endParaRPr lang="en-US" b="1" u="sng" dirty="0"/>
          </a:p>
        </p:txBody>
      </p:sp>
      <p:sp>
        <p:nvSpPr>
          <p:cNvPr id="3" name="Content Placeholder 2"/>
          <p:cNvSpPr>
            <a:spLocks noGrp="1"/>
          </p:cNvSpPr>
          <p:nvPr>
            <p:ph idx="1"/>
          </p:nvPr>
        </p:nvSpPr>
        <p:spPr>
          <a:xfrm>
            <a:off x="931333" y="1659466"/>
            <a:ext cx="9601200" cy="3581400"/>
          </a:xfrm>
        </p:spPr>
        <p:txBody>
          <a:bodyPr>
            <a:normAutofit/>
          </a:bodyPr>
          <a:lstStyle/>
          <a:p>
            <a:pPr>
              <a:lnSpc>
                <a:spcPct val="150000"/>
              </a:lnSpc>
            </a:pPr>
            <a:r>
              <a:rPr lang="en-US" sz="2800" dirty="0" smtClean="0"/>
              <a:t>Right to decide sharing of personal information</a:t>
            </a:r>
          </a:p>
          <a:p>
            <a:pPr>
              <a:lnSpc>
                <a:spcPct val="150000"/>
              </a:lnSpc>
            </a:pPr>
            <a:r>
              <a:rPr lang="en-US" sz="2800" dirty="0" smtClean="0"/>
              <a:t>Different consideration for expressly consented, authorized, and endorsed disclosures</a:t>
            </a:r>
            <a:endParaRPr lang="en-US" sz="2800" dirty="0"/>
          </a:p>
        </p:txBody>
      </p:sp>
    </p:spTree>
    <p:extLst>
      <p:ext uri="{BB962C8B-B14F-4D97-AF65-F5344CB8AC3E}">
        <p14:creationId xmlns:p14="http://schemas.microsoft.com/office/powerpoint/2010/main" val="27295844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10109200" cy="1485900"/>
          </a:xfrm>
        </p:spPr>
        <p:txBody>
          <a:bodyPr/>
          <a:lstStyle/>
          <a:p>
            <a:r>
              <a:rPr lang="en-US" b="1" u="sng" dirty="0" smtClean="0"/>
              <a:t>Beneficence and Fiduciary Responsibility</a:t>
            </a:r>
            <a:endParaRPr lang="en-US" b="1" u="sng" dirty="0"/>
          </a:p>
        </p:txBody>
      </p:sp>
      <p:sp>
        <p:nvSpPr>
          <p:cNvPr id="3" name="Content Placeholder 2"/>
          <p:cNvSpPr>
            <a:spLocks noGrp="1"/>
          </p:cNvSpPr>
          <p:nvPr>
            <p:ph idx="1"/>
          </p:nvPr>
        </p:nvSpPr>
        <p:spPr>
          <a:xfrm>
            <a:off x="1371600" y="1428750"/>
            <a:ext cx="9601200" cy="4233333"/>
          </a:xfrm>
        </p:spPr>
        <p:txBody>
          <a:bodyPr>
            <a:noAutofit/>
          </a:bodyPr>
          <a:lstStyle/>
          <a:p>
            <a:pPr>
              <a:lnSpc>
                <a:spcPct val="150000"/>
              </a:lnSpc>
            </a:pPr>
            <a:r>
              <a:rPr lang="en-US" sz="2400" dirty="0" smtClean="0"/>
              <a:t>Commitments to protect and promote patients’ health-related and other interests</a:t>
            </a:r>
          </a:p>
          <a:p>
            <a:pPr>
              <a:lnSpc>
                <a:spcPct val="150000"/>
              </a:lnSpc>
            </a:pPr>
            <a:r>
              <a:rPr lang="en-US" sz="2400" dirty="0" smtClean="0"/>
              <a:t>Commitments to avoid causing loss or harm to one’s patients</a:t>
            </a:r>
          </a:p>
          <a:p>
            <a:pPr>
              <a:lnSpc>
                <a:spcPct val="150000"/>
              </a:lnSpc>
            </a:pPr>
            <a:r>
              <a:rPr lang="en-US" sz="2400" dirty="0" smtClean="0"/>
              <a:t>Types of </a:t>
            </a:r>
            <a:r>
              <a:rPr lang="en-US" sz="2400" dirty="0" smtClean="0"/>
              <a:t>harm</a:t>
            </a:r>
          </a:p>
          <a:p>
            <a:pPr lvl="5">
              <a:lnSpc>
                <a:spcPct val="150000"/>
              </a:lnSpc>
            </a:pPr>
            <a:r>
              <a:rPr lang="en-US" sz="2000" dirty="0" smtClean="0"/>
              <a:t>  </a:t>
            </a:r>
            <a:r>
              <a:rPr lang="en-US" sz="2400" b="1" dirty="0" smtClean="0"/>
              <a:t>Economic</a:t>
            </a:r>
            <a:r>
              <a:rPr lang="en-US" sz="2400" dirty="0" smtClean="0"/>
              <a:t> </a:t>
            </a:r>
            <a:r>
              <a:rPr lang="en-US" sz="2400" dirty="0" smtClean="0"/>
              <a:t>such as employment discrimination or identity </a:t>
            </a:r>
            <a:r>
              <a:rPr lang="en-US" sz="2400" dirty="0" smtClean="0"/>
              <a:t>theft</a:t>
            </a:r>
          </a:p>
          <a:p>
            <a:pPr lvl="5">
              <a:lnSpc>
                <a:spcPct val="150000"/>
              </a:lnSpc>
            </a:pPr>
            <a:r>
              <a:rPr lang="en-US" sz="2400" dirty="0" smtClean="0"/>
              <a:t>  </a:t>
            </a:r>
            <a:r>
              <a:rPr lang="en-US" sz="2400" b="1" dirty="0" smtClean="0"/>
              <a:t>Social </a:t>
            </a:r>
            <a:r>
              <a:rPr lang="en-US" sz="2400" b="1" dirty="0" smtClean="0"/>
              <a:t>harm</a:t>
            </a:r>
            <a:r>
              <a:rPr lang="en-US" sz="2400" dirty="0" smtClean="0"/>
              <a:t>, such as stigmatization </a:t>
            </a:r>
            <a:r>
              <a:rPr lang="en-US" sz="2400" dirty="0" smtClean="0"/>
              <a:t>or </a:t>
            </a:r>
            <a:r>
              <a:rPr lang="en-US" sz="2400" dirty="0" smtClean="0"/>
              <a:t>damage to family </a:t>
            </a:r>
            <a:r>
              <a:rPr lang="en-US" sz="2400" dirty="0" smtClean="0"/>
              <a:t>relationships </a:t>
            </a:r>
            <a:r>
              <a:rPr lang="en-US" sz="2400" dirty="0" smtClean="0"/>
              <a:t>(HIV disclosure or genetic information</a:t>
            </a:r>
            <a:r>
              <a:rPr lang="en-US" sz="2400" dirty="0" smtClean="0"/>
              <a:t>)</a:t>
            </a:r>
          </a:p>
          <a:p>
            <a:pPr lvl="5">
              <a:lnSpc>
                <a:spcPct val="150000"/>
              </a:lnSpc>
            </a:pPr>
            <a:r>
              <a:rPr lang="en-US" sz="2400" dirty="0" smtClean="0"/>
              <a:t> </a:t>
            </a:r>
            <a:r>
              <a:rPr lang="en-US" sz="2400" b="1" dirty="0" smtClean="0"/>
              <a:t>Legal </a:t>
            </a:r>
            <a:r>
              <a:rPr lang="en-US" sz="2400" b="1" dirty="0" smtClean="0"/>
              <a:t>harm</a:t>
            </a:r>
            <a:r>
              <a:rPr lang="en-US" sz="2400" dirty="0" smtClean="0"/>
              <a:t>, such as prosecution for drug related offenses    </a:t>
            </a:r>
            <a:endParaRPr lang="en-US" sz="2400" dirty="0"/>
          </a:p>
        </p:txBody>
      </p:sp>
    </p:spTree>
    <p:extLst>
      <p:ext uri="{BB962C8B-B14F-4D97-AF65-F5344CB8AC3E}">
        <p14:creationId xmlns:p14="http://schemas.microsoft.com/office/powerpoint/2010/main" val="6547157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Trust</a:t>
            </a:r>
            <a:endParaRPr lang="en-US" b="1" u="sng" dirty="0" smtClean="0"/>
          </a:p>
        </p:txBody>
      </p:sp>
      <p:sp>
        <p:nvSpPr>
          <p:cNvPr id="3" name="Content Placeholder 2"/>
          <p:cNvSpPr>
            <a:spLocks noGrp="1"/>
          </p:cNvSpPr>
          <p:nvPr>
            <p:ph idx="1"/>
          </p:nvPr>
        </p:nvSpPr>
        <p:spPr>
          <a:xfrm>
            <a:off x="1371600" y="1574800"/>
            <a:ext cx="9601200" cy="4292600"/>
          </a:xfrm>
        </p:spPr>
        <p:txBody>
          <a:bodyPr/>
          <a:lstStyle/>
          <a:p>
            <a:pPr>
              <a:lnSpc>
                <a:spcPct val="150000"/>
              </a:lnSpc>
            </a:pPr>
            <a:r>
              <a:rPr lang="en-US" sz="2800" dirty="0" smtClean="0"/>
              <a:t>Trust is the bedrock of the patient-physician relationship</a:t>
            </a:r>
          </a:p>
          <a:p>
            <a:pPr>
              <a:lnSpc>
                <a:spcPct val="150000"/>
              </a:lnSpc>
            </a:pPr>
            <a:r>
              <a:rPr lang="en-US" sz="2800" dirty="0" smtClean="0"/>
              <a:t>Privacy protections required in treatment</a:t>
            </a:r>
          </a:p>
          <a:p>
            <a:pPr>
              <a:lnSpc>
                <a:spcPct val="150000"/>
              </a:lnSpc>
            </a:pPr>
            <a:r>
              <a:rPr lang="en-US" sz="2800" dirty="0" smtClean="0"/>
              <a:t>Consistent, reliable privacy protection practices within and across professions and institutions in provision of health care and conduct of research</a:t>
            </a:r>
          </a:p>
          <a:p>
            <a:endParaRPr lang="en-US" dirty="0" smtClean="0"/>
          </a:p>
        </p:txBody>
      </p:sp>
    </p:spTree>
    <p:extLst>
      <p:ext uri="{BB962C8B-B14F-4D97-AF65-F5344CB8AC3E}">
        <p14:creationId xmlns:p14="http://schemas.microsoft.com/office/powerpoint/2010/main" val="129960302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Fidelity</a:t>
            </a:r>
            <a:endParaRPr lang="en-US" b="1" u="sng" dirty="0"/>
          </a:p>
        </p:txBody>
      </p:sp>
      <p:sp>
        <p:nvSpPr>
          <p:cNvPr id="3" name="Content Placeholder 2"/>
          <p:cNvSpPr>
            <a:spLocks noGrp="1"/>
          </p:cNvSpPr>
          <p:nvPr>
            <p:ph idx="1"/>
          </p:nvPr>
        </p:nvSpPr>
        <p:spPr>
          <a:xfrm>
            <a:off x="1371600" y="1439333"/>
            <a:ext cx="9601200" cy="4428067"/>
          </a:xfrm>
        </p:spPr>
        <p:txBody>
          <a:bodyPr>
            <a:normAutofit fontScale="92500"/>
          </a:bodyPr>
          <a:lstStyle/>
          <a:p>
            <a:pPr>
              <a:lnSpc>
                <a:spcPct val="150000"/>
              </a:lnSpc>
            </a:pPr>
            <a:r>
              <a:rPr lang="en-US" sz="2800" dirty="0" smtClean="0"/>
              <a:t>Implicit or explicit promises of confidentiality must be factored in when evaluating whether the ethical considerations supporting an exception to confidentiality are “overriding”.</a:t>
            </a:r>
          </a:p>
          <a:p>
            <a:pPr>
              <a:lnSpc>
                <a:spcPct val="150000"/>
              </a:lnSpc>
            </a:pPr>
            <a:r>
              <a:rPr lang="en-US" sz="2800" dirty="0" smtClean="0"/>
              <a:t>Generally recognized exceptions to the duty to maintain confidentiality including communicable disease to public health authorities and suspected child abuse to child protection agencies.</a:t>
            </a:r>
            <a:endParaRPr lang="en-US" sz="2800" dirty="0"/>
          </a:p>
        </p:txBody>
      </p:sp>
    </p:spTree>
    <p:extLst>
      <p:ext uri="{BB962C8B-B14F-4D97-AF65-F5344CB8AC3E}">
        <p14:creationId xmlns:p14="http://schemas.microsoft.com/office/powerpoint/2010/main" val="231667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Confidentiality of Medical Information</a:t>
            </a:r>
            <a:br>
              <a:rPr lang="en-US" b="1" u="sng" dirty="0" smtClean="0"/>
            </a:br>
            <a:endParaRPr lang="en-US" b="1" u="sng" dirty="0"/>
          </a:p>
        </p:txBody>
      </p:sp>
      <p:sp>
        <p:nvSpPr>
          <p:cNvPr id="3" name="Content Placeholder 2"/>
          <p:cNvSpPr>
            <a:spLocks noGrp="1"/>
          </p:cNvSpPr>
          <p:nvPr>
            <p:ph idx="1"/>
          </p:nvPr>
        </p:nvSpPr>
        <p:spPr>
          <a:xfrm>
            <a:off x="1371600" y="2032000"/>
            <a:ext cx="9601200" cy="3581400"/>
          </a:xfrm>
        </p:spPr>
        <p:txBody>
          <a:bodyPr/>
          <a:lstStyle/>
          <a:p>
            <a:endParaRPr lang="en-US" dirty="0" smtClean="0"/>
          </a:p>
          <a:p>
            <a:pPr>
              <a:lnSpc>
                <a:spcPct val="150000"/>
              </a:lnSpc>
            </a:pPr>
            <a:r>
              <a:rPr lang="en-US" sz="2800" dirty="0" smtClean="0"/>
              <a:t>Health care relationship creates a special duty on the part of provider to protect a patient’s </a:t>
            </a:r>
            <a:r>
              <a:rPr lang="en-US" sz="2800" dirty="0" smtClean="0"/>
              <a:t>interests</a:t>
            </a:r>
          </a:p>
          <a:p>
            <a:pPr>
              <a:lnSpc>
                <a:spcPct val="150000"/>
              </a:lnSpc>
            </a:pPr>
            <a:r>
              <a:rPr lang="en-US" sz="2800" dirty="0" smtClean="0"/>
              <a:t>Duty </a:t>
            </a:r>
            <a:r>
              <a:rPr lang="en-US" sz="2800" dirty="0" smtClean="0"/>
              <a:t>to protect the confidentiality of patient information</a:t>
            </a:r>
            <a:endParaRPr lang="en-US" sz="2800" dirty="0"/>
          </a:p>
        </p:txBody>
      </p:sp>
    </p:spTree>
    <p:extLst>
      <p:ext uri="{BB962C8B-B14F-4D97-AF65-F5344CB8AC3E}">
        <p14:creationId xmlns:p14="http://schemas.microsoft.com/office/powerpoint/2010/main" val="266057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34533" y="160867"/>
            <a:ext cx="10684933" cy="1485900"/>
          </a:xfrm>
        </p:spPr>
        <p:txBody>
          <a:bodyPr/>
          <a:lstStyle/>
          <a:p>
            <a:r>
              <a:rPr lang="en-US" b="1" u="sng" dirty="0" smtClean="0"/>
              <a:t>Legal </a:t>
            </a:r>
            <a:r>
              <a:rPr lang="en-US" b="1" u="sng" dirty="0" smtClean="0"/>
              <a:t>Duty </a:t>
            </a:r>
            <a:r>
              <a:rPr lang="en-US" b="1" u="sng" dirty="0" smtClean="0"/>
              <a:t>Regarding </a:t>
            </a:r>
            <a:r>
              <a:rPr lang="en-US" b="1" u="sng" dirty="0" smtClean="0"/>
              <a:t>Patient </a:t>
            </a:r>
            <a:r>
              <a:rPr lang="en-US" b="1" u="sng" dirty="0" smtClean="0"/>
              <a:t>Confidentiality </a:t>
            </a:r>
            <a:endParaRPr lang="en-US" b="1" u="sng" dirty="0"/>
          </a:p>
        </p:txBody>
      </p:sp>
      <p:sp>
        <p:nvSpPr>
          <p:cNvPr id="3" name="Content Placeholder 2"/>
          <p:cNvSpPr>
            <a:spLocks noGrp="1"/>
          </p:cNvSpPr>
          <p:nvPr>
            <p:ph idx="1"/>
          </p:nvPr>
        </p:nvSpPr>
        <p:spPr>
          <a:xfrm>
            <a:off x="1371600" y="1337733"/>
            <a:ext cx="9601200" cy="4529667"/>
          </a:xfrm>
        </p:spPr>
        <p:txBody>
          <a:bodyPr>
            <a:noAutofit/>
          </a:bodyPr>
          <a:lstStyle/>
          <a:p>
            <a:pPr>
              <a:lnSpc>
                <a:spcPct val="150000"/>
              </a:lnSpc>
            </a:pPr>
            <a:r>
              <a:rPr lang="en-US" sz="2400" dirty="0" smtClean="0"/>
              <a:t>Source of the obligation?</a:t>
            </a:r>
          </a:p>
          <a:p>
            <a:pPr>
              <a:lnSpc>
                <a:spcPct val="150000"/>
              </a:lnSpc>
            </a:pPr>
            <a:r>
              <a:rPr lang="en-US" sz="2400" dirty="0" smtClean="0"/>
              <a:t>On whom is the duty imposed?</a:t>
            </a:r>
          </a:p>
          <a:p>
            <a:pPr>
              <a:lnSpc>
                <a:spcPct val="150000"/>
              </a:lnSpc>
            </a:pPr>
            <a:r>
              <a:rPr lang="en-US" sz="2400" dirty="0" smtClean="0"/>
              <a:t>What are limits of the duty?</a:t>
            </a:r>
          </a:p>
          <a:p>
            <a:pPr>
              <a:lnSpc>
                <a:spcPct val="150000"/>
              </a:lnSpc>
            </a:pPr>
            <a:r>
              <a:rPr lang="en-US" sz="2400" dirty="0" smtClean="0"/>
              <a:t>What remedies are available for breaches of confidentiality?</a:t>
            </a:r>
          </a:p>
          <a:p>
            <a:pPr>
              <a:lnSpc>
                <a:spcPct val="150000"/>
              </a:lnSpc>
            </a:pPr>
            <a:r>
              <a:rPr lang="en-US" sz="2400" dirty="0" smtClean="0"/>
              <a:t>Does system of legal protections effectively balance </a:t>
            </a:r>
          </a:p>
          <a:p>
            <a:pPr lvl="1">
              <a:lnSpc>
                <a:spcPct val="150000"/>
              </a:lnSpc>
            </a:pPr>
            <a:r>
              <a:rPr lang="en-US" sz="2400" dirty="0" smtClean="0"/>
              <a:t>       Patient Rights?</a:t>
            </a:r>
          </a:p>
          <a:p>
            <a:pPr lvl="1">
              <a:lnSpc>
                <a:spcPct val="150000"/>
              </a:lnSpc>
            </a:pPr>
            <a:r>
              <a:rPr lang="en-US" sz="2400" dirty="0" smtClean="0"/>
              <a:t>       Provider duties?</a:t>
            </a:r>
          </a:p>
          <a:p>
            <a:pPr lvl="1">
              <a:lnSpc>
                <a:spcPct val="150000"/>
              </a:lnSpc>
            </a:pPr>
            <a:r>
              <a:rPr lang="en-US" sz="2400" dirty="0" smtClean="0"/>
              <a:t>       Social interests?</a:t>
            </a:r>
            <a:endParaRPr lang="en-US" sz="2400" dirty="0"/>
          </a:p>
        </p:txBody>
      </p:sp>
    </p:spTree>
    <p:extLst>
      <p:ext uri="{BB962C8B-B14F-4D97-AF65-F5344CB8AC3E}">
        <p14:creationId xmlns:p14="http://schemas.microsoft.com/office/powerpoint/2010/main" val="218291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Constitutional Right of Confidentiality</a:t>
            </a:r>
            <a:endParaRPr lang="en-US" b="1" u="sng" dirty="0"/>
          </a:p>
        </p:txBody>
      </p:sp>
      <p:sp>
        <p:nvSpPr>
          <p:cNvPr id="3" name="Content Placeholder 2"/>
          <p:cNvSpPr>
            <a:spLocks noGrp="1"/>
          </p:cNvSpPr>
          <p:nvPr>
            <p:ph idx="1"/>
          </p:nvPr>
        </p:nvSpPr>
        <p:spPr>
          <a:xfrm>
            <a:off x="1371600" y="1574800"/>
            <a:ext cx="9601200" cy="4292600"/>
          </a:xfrm>
        </p:spPr>
        <p:txBody>
          <a:bodyPr>
            <a:normAutofit/>
          </a:bodyPr>
          <a:lstStyle/>
          <a:p>
            <a:pPr>
              <a:lnSpc>
                <a:spcPct val="150000"/>
              </a:lnSpc>
            </a:pPr>
            <a:r>
              <a:rPr lang="en-US" sz="2800" dirty="0" smtClean="0"/>
              <a:t>Constitutional Right to privacy </a:t>
            </a:r>
            <a:r>
              <a:rPr lang="en-US" sz="2800" dirty="0" smtClean="0"/>
              <a:t>of </a:t>
            </a:r>
            <a:r>
              <a:rPr lang="en-US" sz="2800" dirty="0" smtClean="0"/>
              <a:t>medical information</a:t>
            </a:r>
          </a:p>
          <a:p>
            <a:pPr>
              <a:lnSpc>
                <a:spcPct val="150000"/>
              </a:lnSpc>
            </a:pPr>
            <a:r>
              <a:rPr lang="en-US" sz="2800" dirty="0" smtClean="0"/>
              <a:t>Balancing test to determine whether the government entity’s interest in disclosure is substantial enough to outweigh the individual’s privacy interest.</a:t>
            </a:r>
            <a:endParaRPr lang="en-US" sz="2800" dirty="0"/>
          </a:p>
        </p:txBody>
      </p:sp>
    </p:spTree>
    <p:extLst>
      <p:ext uri="{BB962C8B-B14F-4D97-AF65-F5344CB8AC3E}">
        <p14:creationId xmlns:p14="http://schemas.microsoft.com/office/powerpoint/2010/main" val="12993158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9733" y="21167"/>
            <a:ext cx="11125200" cy="1485900"/>
          </a:xfrm>
        </p:spPr>
        <p:txBody>
          <a:bodyPr/>
          <a:lstStyle/>
          <a:p>
            <a:r>
              <a:rPr lang="en-US" b="1" u="sng" dirty="0" smtClean="0"/>
              <a:t>Common Law Duty to Maintain Confidentiality</a:t>
            </a:r>
            <a:endParaRPr lang="en-US" b="1" u="sng" dirty="0"/>
          </a:p>
        </p:txBody>
      </p:sp>
      <p:sp>
        <p:nvSpPr>
          <p:cNvPr id="3" name="Content Placeholder 2"/>
          <p:cNvSpPr>
            <a:spLocks noGrp="1"/>
          </p:cNvSpPr>
          <p:nvPr>
            <p:ph idx="1"/>
          </p:nvPr>
        </p:nvSpPr>
        <p:spPr>
          <a:xfrm>
            <a:off x="982133" y="781051"/>
            <a:ext cx="10583334" cy="4360333"/>
          </a:xfrm>
        </p:spPr>
        <p:txBody>
          <a:bodyPr>
            <a:noAutofit/>
          </a:bodyPr>
          <a:lstStyle/>
          <a:p>
            <a:pPr>
              <a:lnSpc>
                <a:spcPct val="150000"/>
              </a:lnSpc>
            </a:pPr>
            <a:r>
              <a:rPr lang="en-US" sz="2400" dirty="0" smtClean="0"/>
              <a:t>Most states –private cause of action against a HCP who impermissibly discloses to third parties confidential information obtained in the course of </a:t>
            </a:r>
            <a:r>
              <a:rPr lang="en-US" sz="2400" dirty="0" smtClean="0"/>
              <a:t>treatment</a:t>
            </a:r>
            <a:endParaRPr lang="en-US" sz="2400" dirty="0"/>
          </a:p>
          <a:p>
            <a:pPr>
              <a:lnSpc>
                <a:spcPct val="150000"/>
              </a:lnSpc>
            </a:pPr>
            <a:r>
              <a:rPr lang="en-US" sz="2400" dirty="0" smtClean="0"/>
              <a:t>Depending on jurisdiction, the claim may be phrased as follows:</a:t>
            </a:r>
          </a:p>
          <a:p>
            <a:pPr lvl="1">
              <a:lnSpc>
                <a:spcPct val="150000"/>
              </a:lnSpc>
            </a:pPr>
            <a:r>
              <a:rPr lang="en-US" sz="2400" dirty="0"/>
              <a:t> </a:t>
            </a:r>
            <a:r>
              <a:rPr lang="en-US" sz="2400" dirty="0" smtClean="0"/>
              <a:t>       breach of contract</a:t>
            </a:r>
          </a:p>
          <a:p>
            <a:pPr lvl="1">
              <a:lnSpc>
                <a:spcPct val="150000"/>
              </a:lnSpc>
            </a:pPr>
            <a:r>
              <a:rPr lang="en-US" sz="2400" dirty="0"/>
              <a:t> </a:t>
            </a:r>
            <a:r>
              <a:rPr lang="en-US" sz="2400" dirty="0" smtClean="0"/>
              <a:t>       act of malpractice</a:t>
            </a:r>
          </a:p>
          <a:p>
            <a:pPr lvl="1">
              <a:lnSpc>
                <a:spcPct val="150000"/>
              </a:lnSpc>
            </a:pPr>
            <a:r>
              <a:rPr lang="en-US" sz="2400" dirty="0"/>
              <a:t> </a:t>
            </a:r>
            <a:r>
              <a:rPr lang="en-US" sz="2400" dirty="0" smtClean="0"/>
              <a:t>       breach of fiduciary duty</a:t>
            </a:r>
          </a:p>
          <a:p>
            <a:pPr lvl="1">
              <a:lnSpc>
                <a:spcPct val="150000"/>
              </a:lnSpc>
            </a:pPr>
            <a:r>
              <a:rPr lang="en-US" sz="2400" dirty="0"/>
              <a:t> </a:t>
            </a:r>
            <a:r>
              <a:rPr lang="en-US" sz="2400" dirty="0" smtClean="0"/>
              <a:t>       act of fraud/misrepresentation</a:t>
            </a:r>
          </a:p>
          <a:p>
            <a:pPr lvl="1">
              <a:lnSpc>
                <a:spcPct val="150000"/>
              </a:lnSpc>
            </a:pPr>
            <a:r>
              <a:rPr lang="en-US" sz="2400" dirty="0"/>
              <a:t> </a:t>
            </a:r>
            <a:r>
              <a:rPr lang="en-US" sz="2400" dirty="0" smtClean="0"/>
              <a:t>       breach of specific civil statute permitting award </a:t>
            </a:r>
            <a:r>
              <a:rPr lang="en-US" sz="2400" dirty="0" smtClean="0"/>
              <a:t>of  		damages</a:t>
            </a:r>
            <a:r>
              <a:rPr lang="en-US" sz="2400" dirty="0" smtClean="0"/>
              <a:t>.</a:t>
            </a:r>
            <a:endParaRPr lang="en-US" sz="2400" dirty="0"/>
          </a:p>
        </p:txBody>
      </p:sp>
    </p:spTree>
    <p:extLst>
      <p:ext uri="{BB962C8B-B14F-4D97-AF65-F5344CB8AC3E}">
        <p14:creationId xmlns:p14="http://schemas.microsoft.com/office/powerpoint/2010/main" val="1467062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43933"/>
            <a:ext cx="9601200" cy="1485900"/>
          </a:xfrm>
        </p:spPr>
        <p:txBody>
          <a:bodyPr/>
          <a:lstStyle/>
          <a:p>
            <a:r>
              <a:rPr lang="en-US" b="1" u="sng" dirty="0" smtClean="0"/>
              <a:t>Statuary Protection of Confidentiality</a:t>
            </a:r>
            <a:endParaRPr lang="en-US" b="1" u="sng" dirty="0"/>
          </a:p>
        </p:txBody>
      </p:sp>
      <p:sp>
        <p:nvSpPr>
          <p:cNvPr id="3" name="Content Placeholder 2"/>
          <p:cNvSpPr>
            <a:spLocks noGrp="1"/>
          </p:cNvSpPr>
          <p:nvPr>
            <p:ph idx="1"/>
          </p:nvPr>
        </p:nvSpPr>
        <p:spPr>
          <a:xfrm>
            <a:off x="1066799" y="1016000"/>
            <a:ext cx="10701867" cy="3581400"/>
          </a:xfrm>
        </p:spPr>
        <p:txBody>
          <a:bodyPr>
            <a:noAutofit/>
          </a:bodyPr>
          <a:lstStyle/>
          <a:p>
            <a:pPr>
              <a:lnSpc>
                <a:spcPct val="150000"/>
              </a:lnSpc>
            </a:pPr>
            <a:r>
              <a:rPr lang="en-US" sz="2800" dirty="0" smtClean="0"/>
              <a:t>Statutes must be read to determine the following:</a:t>
            </a:r>
          </a:p>
          <a:p>
            <a:pPr lvl="1">
              <a:lnSpc>
                <a:spcPct val="150000"/>
              </a:lnSpc>
            </a:pPr>
            <a:r>
              <a:rPr lang="en-US" sz="2800" dirty="0"/>
              <a:t> </a:t>
            </a:r>
            <a:r>
              <a:rPr lang="en-US" sz="2800" dirty="0" smtClean="0"/>
              <a:t>    Type of information protected from disclosure</a:t>
            </a:r>
          </a:p>
          <a:p>
            <a:pPr lvl="1">
              <a:lnSpc>
                <a:spcPct val="150000"/>
              </a:lnSpc>
            </a:pPr>
            <a:r>
              <a:rPr lang="en-US" sz="2800" dirty="0"/>
              <a:t> </a:t>
            </a:r>
            <a:r>
              <a:rPr lang="en-US" sz="2800" dirty="0" smtClean="0"/>
              <a:t>    who has duty to maintain confidentiality</a:t>
            </a:r>
          </a:p>
          <a:p>
            <a:pPr lvl="1">
              <a:lnSpc>
                <a:spcPct val="150000"/>
              </a:lnSpc>
            </a:pPr>
            <a:r>
              <a:rPr lang="en-US" sz="2800" dirty="0" smtClean="0"/>
              <a:t>     Standard of care applied to determine a breach</a:t>
            </a:r>
          </a:p>
          <a:p>
            <a:pPr lvl="1">
              <a:lnSpc>
                <a:spcPct val="150000"/>
              </a:lnSpc>
            </a:pPr>
            <a:r>
              <a:rPr lang="en-US" sz="2800" dirty="0"/>
              <a:t> </a:t>
            </a:r>
            <a:r>
              <a:rPr lang="en-US" sz="2800" dirty="0" smtClean="0"/>
              <a:t>    circumstances under which confidentiality may be breached</a:t>
            </a:r>
          </a:p>
          <a:p>
            <a:pPr lvl="1">
              <a:lnSpc>
                <a:spcPct val="150000"/>
              </a:lnSpc>
            </a:pPr>
            <a:r>
              <a:rPr lang="en-US" sz="2800" dirty="0"/>
              <a:t> </a:t>
            </a:r>
            <a:r>
              <a:rPr lang="en-US" sz="2800" dirty="0" smtClean="0"/>
              <a:t>    circumstances under which the duty terminates</a:t>
            </a:r>
          </a:p>
          <a:p>
            <a:pPr lvl="1">
              <a:lnSpc>
                <a:spcPct val="150000"/>
              </a:lnSpc>
            </a:pPr>
            <a:r>
              <a:rPr lang="en-US" sz="2800" dirty="0"/>
              <a:t> </a:t>
            </a:r>
            <a:r>
              <a:rPr lang="en-US" sz="2800" dirty="0" smtClean="0"/>
              <a:t>    relationship between state and federal law. </a:t>
            </a:r>
            <a:endParaRPr lang="en-US" sz="2800" dirty="0"/>
          </a:p>
        </p:txBody>
      </p:sp>
    </p:spTree>
    <p:extLst>
      <p:ext uri="{BB962C8B-B14F-4D97-AF65-F5344CB8AC3E}">
        <p14:creationId xmlns:p14="http://schemas.microsoft.com/office/powerpoint/2010/main" val="1406675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8933" y="685800"/>
            <a:ext cx="11125200" cy="1485900"/>
          </a:xfrm>
        </p:spPr>
        <p:txBody>
          <a:bodyPr/>
          <a:lstStyle/>
          <a:p>
            <a:r>
              <a:rPr lang="en-US" b="1" u="sng" dirty="0" smtClean="0"/>
              <a:t>Confidentiality of Personal Health Information</a:t>
            </a:r>
            <a:endParaRPr lang="en-US" b="1" u="sng" dirty="0"/>
          </a:p>
        </p:txBody>
      </p:sp>
      <p:sp>
        <p:nvSpPr>
          <p:cNvPr id="3" name="Content Placeholder 2"/>
          <p:cNvSpPr>
            <a:spLocks noGrp="1"/>
          </p:cNvSpPr>
          <p:nvPr>
            <p:ph idx="1"/>
          </p:nvPr>
        </p:nvSpPr>
        <p:spPr>
          <a:xfrm>
            <a:off x="999067" y="1642533"/>
            <a:ext cx="9601200" cy="3581400"/>
          </a:xfrm>
        </p:spPr>
        <p:txBody>
          <a:bodyPr>
            <a:normAutofit/>
          </a:bodyPr>
          <a:lstStyle/>
          <a:p>
            <a:pPr>
              <a:lnSpc>
                <a:spcPct val="150000"/>
              </a:lnSpc>
            </a:pPr>
            <a:r>
              <a:rPr lang="en-US" sz="2800" dirty="0" smtClean="0"/>
              <a:t>Deeply held value in clinical and professional ethics</a:t>
            </a:r>
          </a:p>
          <a:p>
            <a:pPr>
              <a:lnSpc>
                <a:spcPct val="150000"/>
              </a:lnSpc>
            </a:pPr>
            <a:r>
              <a:rPr lang="en-US" sz="2800" dirty="0" smtClean="0"/>
              <a:t>Indispensable pillar of provider-patient relationship</a:t>
            </a:r>
          </a:p>
          <a:p>
            <a:pPr>
              <a:lnSpc>
                <a:spcPct val="150000"/>
              </a:lnSpc>
            </a:pPr>
            <a:r>
              <a:rPr lang="en-US" sz="2800" dirty="0" smtClean="0"/>
              <a:t>Patients secure in sharing sensitive personal information</a:t>
            </a:r>
            <a:endParaRPr lang="en-US" sz="2800" dirty="0"/>
          </a:p>
        </p:txBody>
      </p:sp>
    </p:spTree>
    <p:extLst>
      <p:ext uri="{BB962C8B-B14F-4D97-AF65-F5344CB8AC3E}">
        <p14:creationId xmlns:p14="http://schemas.microsoft.com/office/powerpoint/2010/main" val="17535391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4475" y="0"/>
            <a:ext cx="10082742" cy="3987799"/>
          </a:xfrm>
        </p:spPr>
        <p:txBody>
          <a:bodyPr>
            <a:normAutofit/>
          </a:bodyPr>
          <a:lstStyle/>
          <a:p>
            <a:pPr marL="0" indent="0">
              <a:buNone/>
            </a:pPr>
            <a:r>
              <a:rPr lang="en-US" sz="6600" b="1" dirty="0" smtClean="0"/>
              <a:t>      </a:t>
            </a:r>
            <a:r>
              <a:rPr lang="en-US" sz="6600" b="1" u="sng" dirty="0" smtClean="0"/>
              <a:t>Ethics</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35762" b="1229"/>
          <a:stretch/>
        </p:blipFill>
        <p:spPr>
          <a:xfrm>
            <a:off x="1219199" y="1053196"/>
            <a:ext cx="3763169" cy="2722937"/>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844" b="8248"/>
          <a:stretch/>
        </p:blipFill>
        <p:spPr>
          <a:xfrm>
            <a:off x="5689599" y="3471470"/>
            <a:ext cx="6079067" cy="3013998"/>
          </a:xfrm>
          <a:prstGeom prst="rect">
            <a:avLst/>
          </a:prstGeom>
        </p:spPr>
      </p:pic>
    </p:spTree>
    <p:extLst>
      <p:ext uri="{BB962C8B-B14F-4D97-AF65-F5344CB8AC3E}">
        <p14:creationId xmlns:p14="http://schemas.microsoft.com/office/powerpoint/2010/main" val="15244569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Relationship of Law and Ethics</a:t>
            </a:r>
            <a:endParaRPr lang="en-US" dirty="0"/>
          </a:p>
        </p:txBody>
      </p:sp>
      <p:sp>
        <p:nvSpPr>
          <p:cNvPr id="3" name="Content Placeholder 2"/>
          <p:cNvSpPr>
            <a:spLocks noGrp="1"/>
          </p:cNvSpPr>
          <p:nvPr>
            <p:ph idx="1"/>
          </p:nvPr>
        </p:nvSpPr>
        <p:spPr/>
        <p:txBody>
          <a:bodyPr/>
          <a:lstStyle/>
          <a:p>
            <a:r>
              <a:rPr lang="en-US" dirty="0" smtClean="0"/>
              <a:t>Some believe that law is too blunt an instrument to deal with the delicate, intimate, and highly variable situations that characterize bioethics</a:t>
            </a:r>
          </a:p>
          <a:p>
            <a:r>
              <a:rPr lang="en-US" dirty="0" smtClean="0"/>
              <a:t>Law may protect patients from medical dominance and overreaching</a:t>
            </a:r>
          </a:p>
          <a:p>
            <a:r>
              <a:rPr lang="en-US" dirty="0" smtClean="0"/>
              <a:t>Undesirable consequences of the “legalization” of an obligation or “medicalization” of a personal or social problem</a:t>
            </a:r>
          </a:p>
          <a:p>
            <a:r>
              <a:rPr lang="en-US" dirty="0" smtClean="0"/>
              <a:t>Legal standards setting a floor for acceptable behavior may be criticized for stimulating a drive to the bottom and a diminution of a commitment to ethical behavior</a:t>
            </a:r>
          </a:p>
          <a:p>
            <a:r>
              <a:rPr lang="en-US" dirty="0" smtClean="0"/>
              <a:t>Obligations defined by law do not encompass the complete moral obligations of the health care professional.</a:t>
            </a:r>
            <a:endParaRPr lang="en-US" dirty="0"/>
          </a:p>
        </p:txBody>
      </p:sp>
    </p:spTree>
    <p:extLst>
      <p:ext uri="{BB962C8B-B14F-4D97-AF65-F5344CB8AC3E}">
        <p14:creationId xmlns:p14="http://schemas.microsoft.com/office/powerpoint/2010/main" val="1295264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Convergence of Law and Ethics</a:t>
            </a:r>
            <a:endParaRPr lang="en-US" dirty="0"/>
          </a:p>
        </p:txBody>
      </p:sp>
      <p:sp>
        <p:nvSpPr>
          <p:cNvPr id="3" name="Content Placeholder 2"/>
          <p:cNvSpPr>
            <a:spLocks noGrp="1"/>
          </p:cNvSpPr>
          <p:nvPr>
            <p:ph idx="1"/>
          </p:nvPr>
        </p:nvSpPr>
        <p:spPr/>
        <p:txBody>
          <a:bodyPr/>
          <a:lstStyle/>
          <a:p>
            <a:r>
              <a:rPr lang="en-US" dirty="0" smtClean="0"/>
              <a:t>Explicit adoption of ethical norms and ethical modes of reasoning in regulation and case law</a:t>
            </a:r>
          </a:p>
          <a:p>
            <a:r>
              <a:rPr lang="en-US" dirty="0" smtClean="0"/>
              <a:t>Shared methodologies between law and ethics apparent in casuistry (case based, fact specific)</a:t>
            </a:r>
          </a:p>
          <a:p>
            <a:r>
              <a:rPr lang="en-US" dirty="0" smtClean="0"/>
              <a:t>The culture and norms of legal system contributes particular values in bioethics debates</a:t>
            </a:r>
            <a:endParaRPr lang="en-US" dirty="0"/>
          </a:p>
        </p:txBody>
      </p:sp>
    </p:spTree>
    <p:extLst>
      <p:ext uri="{BB962C8B-B14F-4D97-AF65-F5344CB8AC3E}">
        <p14:creationId xmlns:p14="http://schemas.microsoft.com/office/powerpoint/2010/main" val="1177974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211666"/>
            <a:ext cx="9601200" cy="1485900"/>
          </a:xfrm>
        </p:spPr>
        <p:txBody>
          <a:bodyPr/>
          <a:lstStyle/>
          <a:p>
            <a:r>
              <a:rPr lang="en-US" b="1" u="sng" dirty="0" smtClean="0"/>
              <a:t>Patient </a:t>
            </a:r>
            <a:r>
              <a:rPr lang="en-US" b="1" u="sng" dirty="0" smtClean="0"/>
              <a:t>Confidentiality and HIPAA </a:t>
            </a:r>
            <a:endParaRPr lang="en-US" b="1" u="sng" dirty="0"/>
          </a:p>
        </p:txBody>
      </p:sp>
      <p:sp>
        <p:nvSpPr>
          <p:cNvPr id="3" name="Content Placeholder 2"/>
          <p:cNvSpPr>
            <a:spLocks noGrp="1"/>
          </p:cNvSpPr>
          <p:nvPr>
            <p:ph idx="1"/>
          </p:nvPr>
        </p:nvSpPr>
        <p:spPr>
          <a:xfrm>
            <a:off x="1032933" y="1253066"/>
            <a:ext cx="9601200" cy="5029200"/>
          </a:xfrm>
        </p:spPr>
        <p:txBody>
          <a:bodyPr>
            <a:normAutofit fontScale="92500"/>
          </a:bodyPr>
          <a:lstStyle/>
          <a:p>
            <a:pPr>
              <a:lnSpc>
                <a:spcPct val="160000"/>
              </a:lnSpc>
            </a:pPr>
            <a:r>
              <a:rPr lang="en-US" sz="2800" dirty="0" smtClean="0"/>
              <a:t>HCPs subject to wide spectrum of laws and regulations governing the maintenance and disclosure of information.</a:t>
            </a:r>
          </a:p>
          <a:p>
            <a:pPr>
              <a:lnSpc>
                <a:spcPct val="160000"/>
              </a:lnSpc>
            </a:pPr>
            <a:r>
              <a:rPr lang="en-US" sz="2800" dirty="0" smtClean="0"/>
              <a:t>Comprehensive nation-wide policy regarding patient privacy established by HIPAA (1996).</a:t>
            </a:r>
          </a:p>
          <a:p>
            <a:pPr>
              <a:lnSpc>
                <a:spcPct val="160000"/>
              </a:lnSpc>
            </a:pPr>
            <a:r>
              <a:rPr lang="en-US" sz="2800" dirty="0" smtClean="0"/>
              <a:t>Series of Rules promulgated by DHSS including Privacy, security, and enforcement (2003) and Breach Notification Rule (2013</a:t>
            </a:r>
            <a:r>
              <a:rPr lang="en-US" sz="2800" dirty="0" smtClean="0"/>
              <a:t>)</a:t>
            </a:r>
            <a:endParaRPr lang="en-US" sz="2800" dirty="0"/>
          </a:p>
          <a:p>
            <a:pPr>
              <a:lnSpc>
                <a:spcPct val="160000"/>
              </a:lnSpc>
            </a:pPr>
            <a:r>
              <a:rPr lang="en-US" sz="2800" dirty="0" smtClean="0"/>
              <a:t>HIPAA applies unless a state law is more stringent</a:t>
            </a:r>
          </a:p>
          <a:p>
            <a:endParaRPr lang="en-US" dirty="0"/>
          </a:p>
        </p:txBody>
      </p:sp>
    </p:spTree>
    <p:extLst>
      <p:ext uri="{BB962C8B-B14F-4D97-AF65-F5344CB8AC3E}">
        <p14:creationId xmlns:p14="http://schemas.microsoft.com/office/powerpoint/2010/main" val="13085802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0666" y="245533"/>
            <a:ext cx="9601200" cy="1485900"/>
          </a:xfrm>
        </p:spPr>
        <p:txBody>
          <a:bodyPr/>
          <a:lstStyle/>
          <a:p>
            <a:r>
              <a:rPr lang="en-US" b="1" u="sng" dirty="0" smtClean="0"/>
              <a:t>HIPAA</a:t>
            </a:r>
            <a:endParaRPr lang="en-US" b="1" u="sng" dirty="0"/>
          </a:p>
        </p:txBody>
      </p:sp>
      <p:sp>
        <p:nvSpPr>
          <p:cNvPr id="3" name="Content Placeholder 2"/>
          <p:cNvSpPr>
            <a:spLocks noGrp="1"/>
          </p:cNvSpPr>
          <p:nvPr>
            <p:ph idx="1"/>
          </p:nvPr>
        </p:nvSpPr>
        <p:spPr>
          <a:xfrm>
            <a:off x="1100666" y="1269999"/>
            <a:ext cx="9601200" cy="4605867"/>
          </a:xfrm>
        </p:spPr>
        <p:txBody>
          <a:bodyPr>
            <a:normAutofit/>
          </a:bodyPr>
          <a:lstStyle/>
          <a:p>
            <a:pPr>
              <a:lnSpc>
                <a:spcPct val="150000"/>
              </a:lnSpc>
            </a:pPr>
            <a:r>
              <a:rPr lang="en-US" sz="2600" dirty="0" smtClean="0"/>
              <a:t>Improve Medicare Program</a:t>
            </a:r>
          </a:p>
          <a:p>
            <a:pPr>
              <a:lnSpc>
                <a:spcPct val="150000"/>
              </a:lnSpc>
            </a:pPr>
            <a:r>
              <a:rPr lang="en-US" sz="2600" dirty="0" smtClean="0"/>
              <a:t>Improve Medicaid Program</a:t>
            </a:r>
          </a:p>
          <a:p>
            <a:pPr>
              <a:lnSpc>
                <a:spcPct val="150000"/>
              </a:lnSpc>
            </a:pPr>
            <a:r>
              <a:rPr lang="en-US" sz="2600" dirty="0" smtClean="0"/>
              <a:t>Promote efficiency of the health care system by encouraging the development of an electronic health information system </a:t>
            </a:r>
          </a:p>
          <a:p>
            <a:pPr>
              <a:lnSpc>
                <a:spcPct val="150000"/>
              </a:lnSpc>
            </a:pPr>
            <a:r>
              <a:rPr lang="en-US" sz="2600" dirty="0" smtClean="0"/>
              <a:t>Encourage national standards and requirements for the electronic transmission of health information</a:t>
            </a:r>
          </a:p>
          <a:p>
            <a:endParaRPr lang="en-US" dirty="0"/>
          </a:p>
        </p:txBody>
      </p:sp>
    </p:spTree>
    <p:extLst>
      <p:ext uri="{BB962C8B-B14F-4D97-AF65-F5344CB8AC3E}">
        <p14:creationId xmlns:p14="http://schemas.microsoft.com/office/powerpoint/2010/main" val="1490636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7400" y="364067"/>
            <a:ext cx="11404600" cy="1485900"/>
          </a:xfrm>
        </p:spPr>
        <p:txBody>
          <a:bodyPr/>
          <a:lstStyle/>
          <a:p>
            <a:r>
              <a:rPr lang="en-US" b="1" u="sng" dirty="0" smtClean="0"/>
              <a:t>December 2000 version of Privacy </a:t>
            </a:r>
            <a:r>
              <a:rPr lang="en-US" b="1" u="sng" dirty="0" smtClean="0"/>
              <a:t>Rule</a:t>
            </a:r>
            <a:endParaRPr lang="en-US" b="1" u="sng" dirty="0"/>
          </a:p>
        </p:txBody>
      </p:sp>
      <p:sp>
        <p:nvSpPr>
          <p:cNvPr id="3" name="Content Placeholder 2"/>
          <p:cNvSpPr>
            <a:spLocks noGrp="1"/>
          </p:cNvSpPr>
          <p:nvPr>
            <p:ph idx="1"/>
          </p:nvPr>
        </p:nvSpPr>
        <p:spPr>
          <a:xfrm>
            <a:off x="1371600" y="1422400"/>
            <a:ext cx="9601200" cy="4445000"/>
          </a:xfrm>
        </p:spPr>
        <p:txBody>
          <a:bodyPr>
            <a:normAutofit/>
          </a:bodyPr>
          <a:lstStyle/>
          <a:p>
            <a:pPr>
              <a:lnSpc>
                <a:spcPct val="150000"/>
              </a:lnSpc>
            </a:pPr>
            <a:r>
              <a:rPr lang="en-US" sz="2800" dirty="0" smtClean="0"/>
              <a:t>Written </a:t>
            </a:r>
            <a:r>
              <a:rPr lang="en-US" sz="2800" dirty="0" smtClean="0"/>
              <a:t>Consent</a:t>
            </a:r>
          </a:p>
          <a:p>
            <a:pPr lvl="1">
              <a:lnSpc>
                <a:spcPct val="150000"/>
              </a:lnSpc>
            </a:pPr>
            <a:r>
              <a:rPr lang="en-US" sz="2800" dirty="0" smtClean="0"/>
              <a:t>Personal </a:t>
            </a:r>
            <a:r>
              <a:rPr lang="en-US" sz="2800" dirty="0" smtClean="0"/>
              <a:t>Identifiable Health Information related to “treatment, payment, or healthcare operations  (TPO</a:t>
            </a:r>
            <a:r>
              <a:rPr lang="en-US" sz="2800" dirty="0" smtClean="0"/>
              <a:t>)</a:t>
            </a:r>
            <a:endParaRPr lang="en-US" sz="2800" dirty="0"/>
          </a:p>
          <a:p>
            <a:pPr>
              <a:lnSpc>
                <a:spcPct val="150000"/>
              </a:lnSpc>
            </a:pPr>
            <a:r>
              <a:rPr lang="en-US" sz="2800" dirty="0" smtClean="0"/>
              <a:t>Disclosure for other </a:t>
            </a:r>
            <a:r>
              <a:rPr lang="en-US" sz="2800" dirty="0" smtClean="0"/>
              <a:t>purposes</a:t>
            </a:r>
          </a:p>
          <a:p>
            <a:pPr lvl="1">
              <a:lnSpc>
                <a:spcPct val="150000"/>
              </a:lnSpc>
            </a:pPr>
            <a:r>
              <a:rPr lang="en-US" sz="2800" dirty="0" smtClean="0"/>
              <a:t>More </a:t>
            </a:r>
            <a:r>
              <a:rPr lang="en-US" sz="2800" dirty="0" smtClean="0"/>
              <a:t>elaborate patient authorization</a:t>
            </a:r>
            <a:endParaRPr lang="en-US" sz="2800" dirty="0"/>
          </a:p>
        </p:txBody>
      </p:sp>
    </p:spTree>
    <p:extLst>
      <p:ext uri="{BB962C8B-B14F-4D97-AF65-F5344CB8AC3E}">
        <p14:creationId xmlns:p14="http://schemas.microsoft.com/office/powerpoint/2010/main" val="646778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262467"/>
            <a:ext cx="9601200" cy="1485900"/>
          </a:xfrm>
        </p:spPr>
        <p:txBody>
          <a:bodyPr/>
          <a:lstStyle/>
          <a:p>
            <a:r>
              <a:rPr lang="en-US" b="1" u="sng" dirty="0" smtClean="0"/>
              <a:t>August 2002 Privacy Amendment</a:t>
            </a:r>
            <a:endParaRPr lang="en-US" b="1" u="sng" dirty="0"/>
          </a:p>
        </p:txBody>
      </p:sp>
      <p:sp>
        <p:nvSpPr>
          <p:cNvPr id="3" name="Content Placeholder 2"/>
          <p:cNvSpPr>
            <a:spLocks noGrp="1"/>
          </p:cNvSpPr>
          <p:nvPr>
            <p:ph idx="1"/>
          </p:nvPr>
        </p:nvSpPr>
        <p:spPr>
          <a:xfrm>
            <a:off x="931333" y="1151467"/>
            <a:ext cx="10634134" cy="4605866"/>
          </a:xfrm>
        </p:spPr>
        <p:txBody>
          <a:bodyPr>
            <a:noAutofit/>
          </a:bodyPr>
          <a:lstStyle/>
          <a:p>
            <a:r>
              <a:rPr lang="en-US" sz="2800" dirty="0" smtClean="0"/>
              <a:t>Eliminated requirement for patient consent </a:t>
            </a:r>
            <a:r>
              <a:rPr lang="en-US" sz="2800" dirty="0" smtClean="0"/>
              <a:t>for</a:t>
            </a:r>
            <a:r>
              <a:rPr lang="en-US" sz="2800" dirty="0" smtClean="0"/>
              <a:t> </a:t>
            </a:r>
            <a:r>
              <a:rPr lang="en-US" sz="2800" dirty="0" smtClean="0"/>
              <a:t>release of health information </a:t>
            </a:r>
            <a:r>
              <a:rPr lang="en-US" sz="2800" dirty="0" smtClean="0"/>
              <a:t>for TPO</a:t>
            </a:r>
            <a:endParaRPr lang="en-US" sz="2800" dirty="0" smtClean="0"/>
          </a:p>
          <a:p>
            <a:endParaRPr lang="en-US" sz="2800" dirty="0"/>
          </a:p>
          <a:p>
            <a:r>
              <a:rPr lang="en-US" sz="2800" dirty="0" smtClean="0"/>
              <a:t>Updated Requirements</a:t>
            </a:r>
            <a:r>
              <a:rPr lang="en-US" sz="2800" dirty="0" smtClean="0"/>
              <a:t>:</a:t>
            </a:r>
          </a:p>
          <a:p>
            <a:pPr lvl="1"/>
            <a:r>
              <a:rPr lang="en-US" sz="2800" dirty="0" smtClean="0"/>
              <a:t>Notification </a:t>
            </a:r>
            <a:r>
              <a:rPr lang="en-US" sz="2800" dirty="0" smtClean="0"/>
              <a:t>of patients of entities’ privacy </a:t>
            </a:r>
            <a:r>
              <a:rPr lang="en-US" sz="2800" dirty="0" smtClean="0"/>
              <a:t>policies</a:t>
            </a:r>
          </a:p>
          <a:p>
            <a:pPr marL="0" lvl="1" indent="0">
              <a:buNone/>
            </a:pPr>
            <a:r>
              <a:rPr lang="en-US" sz="2800" dirty="0" smtClean="0"/>
              <a:t>AND</a:t>
            </a:r>
            <a:endParaRPr lang="en-US" sz="2800" dirty="0" smtClean="0"/>
          </a:p>
          <a:p>
            <a:pPr lvl="1"/>
            <a:r>
              <a:rPr lang="en-US" sz="2800" dirty="0" smtClean="0"/>
              <a:t>A </a:t>
            </a:r>
            <a:r>
              <a:rPr lang="en-US" sz="2800" dirty="0" smtClean="0"/>
              <a:t>good- faith effort to secure a written acknowledgment from the patient</a:t>
            </a:r>
            <a:endParaRPr lang="en-US" sz="2800" dirty="0"/>
          </a:p>
        </p:txBody>
      </p:sp>
    </p:spTree>
    <p:extLst>
      <p:ext uri="{BB962C8B-B14F-4D97-AF65-F5344CB8AC3E}">
        <p14:creationId xmlns:p14="http://schemas.microsoft.com/office/powerpoint/2010/main" val="4949520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296333"/>
            <a:ext cx="10905067" cy="1485900"/>
          </a:xfrm>
        </p:spPr>
        <p:txBody>
          <a:bodyPr/>
          <a:lstStyle/>
          <a:p>
            <a:r>
              <a:rPr lang="en-US" b="1" u="sng" dirty="0" smtClean="0"/>
              <a:t>Federalization of </a:t>
            </a:r>
            <a:r>
              <a:rPr lang="en-US" b="1" u="sng" dirty="0" smtClean="0"/>
              <a:t>Health Information Privacy</a:t>
            </a:r>
            <a:endParaRPr lang="en-US" b="1" u="sng" dirty="0"/>
          </a:p>
        </p:txBody>
      </p:sp>
      <p:sp>
        <p:nvSpPr>
          <p:cNvPr id="3" name="Content Placeholder 2"/>
          <p:cNvSpPr>
            <a:spLocks noGrp="1"/>
          </p:cNvSpPr>
          <p:nvPr>
            <p:ph idx="1"/>
          </p:nvPr>
        </p:nvSpPr>
        <p:spPr>
          <a:xfrm>
            <a:off x="1032933" y="1320800"/>
            <a:ext cx="9601200" cy="3581400"/>
          </a:xfrm>
        </p:spPr>
        <p:txBody>
          <a:bodyPr>
            <a:noAutofit/>
          </a:bodyPr>
          <a:lstStyle/>
          <a:p>
            <a:pPr>
              <a:lnSpc>
                <a:spcPct val="150000"/>
              </a:lnSpc>
            </a:pPr>
            <a:r>
              <a:rPr lang="en-US" sz="2800" dirty="0" smtClean="0"/>
              <a:t>Federal rules establish a floor that “evens out” the basic level of protection across states</a:t>
            </a:r>
          </a:p>
          <a:p>
            <a:pPr>
              <a:lnSpc>
                <a:spcPct val="150000"/>
              </a:lnSpc>
            </a:pPr>
            <a:r>
              <a:rPr lang="en-US" sz="2800" dirty="0" smtClean="0"/>
              <a:t>Federal rules impose specific obligations on specified health care entities rather than focusing solely on physicians and other HCPs</a:t>
            </a:r>
          </a:p>
          <a:p>
            <a:pPr>
              <a:lnSpc>
                <a:spcPct val="150000"/>
              </a:lnSpc>
            </a:pPr>
            <a:r>
              <a:rPr lang="en-US" sz="2800" dirty="0" smtClean="0"/>
              <a:t>Federal laws explicitly permit states to enact more protective rules as long as they do not conflict with federal laws.</a:t>
            </a:r>
            <a:endParaRPr lang="en-US" sz="2800" dirty="0"/>
          </a:p>
        </p:txBody>
      </p:sp>
    </p:spTree>
    <p:extLst>
      <p:ext uri="{BB962C8B-B14F-4D97-AF65-F5344CB8AC3E}">
        <p14:creationId xmlns:p14="http://schemas.microsoft.com/office/powerpoint/2010/main" val="5821451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28600"/>
            <a:ext cx="9601200" cy="1485900"/>
          </a:xfrm>
        </p:spPr>
        <p:txBody>
          <a:bodyPr/>
          <a:lstStyle/>
          <a:p>
            <a:r>
              <a:rPr lang="en-US" b="1" u="sng" dirty="0" smtClean="0"/>
              <a:t>HIPAA</a:t>
            </a:r>
            <a:endParaRPr lang="en-US" b="1" u="sng" dirty="0"/>
          </a:p>
        </p:txBody>
      </p:sp>
      <p:sp>
        <p:nvSpPr>
          <p:cNvPr id="3" name="Content Placeholder 2"/>
          <p:cNvSpPr>
            <a:spLocks noGrp="1"/>
          </p:cNvSpPr>
          <p:nvPr>
            <p:ph idx="1"/>
          </p:nvPr>
        </p:nvSpPr>
        <p:spPr>
          <a:xfrm>
            <a:off x="1371600" y="965200"/>
            <a:ext cx="9601200" cy="4902200"/>
          </a:xfrm>
        </p:spPr>
        <p:txBody>
          <a:bodyPr>
            <a:normAutofit/>
          </a:bodyPr>
          <a:lstStyle/>
          <a:p>
            <a:pPr>
              <a:lnSpc>
                <a:spcPct val="150000"/>
              </a:lnSpc>
            </a:pPr>
            <a:r>
              <a:rPr lang="en-US" sz="2800" dirty="0" smtClean="0"/>
              <a:t>Not all aspects of HIPAA are grounded in ethical </a:t>
            </a:r>
            <a:r>
              <a:rPr lang="en-US" sz="2800" dirty="0" smtClean="0"/>
              <a:t>practices</a:t>
            </a:r>
            <a:endParaRPr lang="en-US" sz="2800" dirty="0"/>
          </a:p>
          <a:p>
            <a:pPr>
              <a:lnSpc>
                <a:spcPct val="150000"/>
              </a:lnSpc>
            </a:pPr>
            <a:r>
              <a:rPr lang="en-US" sz="2800" dirty="0" smtClean="0"/>
              <a:t>Overall thrust consistent with the ethical practice of medicine and </a:t>
            </a:r>
            <a:r>
              <a:rPr lang="en-US" sz="2800" dirty="0" smtClean="0"/>
              <a:t>surgery</a:t>
            </a:r>
            <a:endParaRPr lang="en-US" sz="2800" dirty="0"/>
          </a:p>
          <a:p>
            <a:pPr>
              <a:lnSpc>
                <a:spcPct val="150000"/>
              </a:lnSpc>
            </a:pPr>
            <a:r>
              <a:rPr lang="en-US" sz="2800" dirty="0" smtClean="0"/>
              <a:t>General alignment of legal and ethical </a:t>
            </a:r>
            <a:r>
              <a:rPr lang="en-US" sz="2800" dirty="0" smtClean="0"/>
              <a:t>requirements</a:t>
            </a:r>
            <a:endParaRPr lang="en-US" sz="2800" dirty="0"/>
          </a:p>
          <a:p>
            <a:pPr>
              <a:lnSpc>
                <a:spcPct val="150000"/>
              </a:lnSpc>
            </a:pPr>
            <a:r>
              <a:rPr lang="en-US" sz="2800" dirty="0" smtClean="0"/>
              <a:t>Reasonableness and good judgement- Professionalism</a:t>
            </a:r>
            <a:endParaRPr lang="en-US" sz="2800" dirty="0"/>
          </a:p>
        </p:txBody>
      </p:sp>
    </p:spTree>
    <p:extLst>
      <p:ext uri="{BB962C8B-B14F-4D97-AF65-F5344CB8AC3E}">
        <p14:creationId xmlns:p14="http://schemas.microsoft.com/office/powerpoint/2010/main" val="19952469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279400"/>
            <a:ext cx="9601200" cy="1485900"/>
          </a:xfrm>
        </p:spPr>
        <p:txBody>
          <a:bodyPr/>
          <a:lstStyle/>
          <a:p>
            <a:r>
              <a:rPr lang="en-US" b="1" u="sng" dirty="0" smtClean="0"/>
              <a:t>HIPAA</a:t>
            </a:r>
            <a:endParaRPr lang="en-US" b="1" u="sng" dirty="0"/>
          </a:p>
        </p:txBody>
      </p:sp>
      <p:sp>
        <p:nvSpPr>
          <p:cNvPr id="3" name="Content Placeholder 2"/>
          <p:cNvSpPr>
            <a:spLocks noGrp="1"/>
          </p:cNvSpPr>
          <p:nvPr>
            <p:ph idx="1"/>
          </p:nvPr>
        </p:nvSpPr>
        <p:spPr>
          <a:xfrm>
            <a:off x="1371600" y="897467"/>
            <a:ext cx="9601200" cy="4969933"/>
          </a:xfrm>
        </p:spPr>
        <p:txBody>
          <a:bodyPr>
            <a:normAutofit/>
          </a:bodyPr>
          <a:lstStyle/>
          <a:p>
            <a:pPr>
              <a:lnSpc>
                <a:spcPct val="150000"/>
              </a:lnSpc>
            </a:pPr>
            <a:r>
              <a:rPr lang="en-US" sz="2800" dirty="0" smtClean="0"/>
              <a:t>Complex regulatory </a:t>
            </a:r>
            <a:r>
              <a:rPr lang="en-US" sz="2800" dirty="0" smtClean="0"/>
              <a:t>framework</a:t>
            </a:r>
            <a:endParaRPr lang="en-US" sz="2800" dirty="0"/>
          </a:p>
          <a:p>
            <a:pPr>
              <a:lnSpc>
                <a:spcPct val="150000"/>
              </a:lnSpc>
            </a:pPr>
            <a:r>
              <a:rPr lang="en-US" sz="2800" dirty="0" smtClean="0"/>
              <a:t>Violation may result in a significant civil penalty or criminal liability or </a:t>
            </a:r>
            <a:r>
              <a:rPr lang="en-US" sz="2800" dirty="0" smtClean="0"/>
              <a:t>both</a:t>
            </a:r>
            <a:endParaRPr lang="en-US" sz="2800" dirty="0"/>
          </a:p>
          <a:p>
            <a:pPr>
              <a:lnSpc>
                <a:spcPct val="150000"/>
              </a:lnSpc>
            </a:pPr>
            <a:r>
              <a:rPr lang="en-US" sz="2800" dirty="0" smtClean="0"/>
              <a:t>Regulations do not provide a private cause of action or </a:t>
            </a:r>
            <a:r>
              <a:rPr lang="en-US" sz="2800" dirty="0" smtClean="0"/>
              <a:t>remedy for patients</a:t>
            </a:r>
            <a:endParaRPr lang="en-US" sz="2800" dirty="0"/>
          </a:p>
        </p:txBody>
      </p:sp>
    </p:spTree>
    <p:extLst>
      <p:ext uri="{BB962C8B-B14F-4D97-AF65-F5344CB8AC3E}">
        <p14:creationId xmlns:p14="http://schemas.microsoft.com/office/powerpoint/2010/main" val="12902032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4" y="228600"/>
            <a:ext cx="9601200" cy="1485900"/>
          </a:xfrm>
        </p:spPr>
        <p:txBody>
          <a:bodyPr/>
          <a:lstStyle/>
          <a:p>
            <a:r>
              <a:rPr lang="en-US" u="sng" dirty="0" smtClean="0"/>
              <a:t>HIPAA Regulations</a:t>
            </a:r>
            <a:endParaRPr lang="en-US" u="sng" dirty="0"/>
          </a:p>
        </p:txBody>
      </p:sp>
      <p:sp>
        <p:nvSpPr>
          <p:cNvPr id="3" name="Content Placeholder 2"/>
          <p:cNvSpPr>
            <a:spLocks noGrp="1"/>
          </p:cNvSpPr>
          <p:nvPr>
            <p:ph idx="1"/>
          </p:nvPr>
        </p:nvSpPr>
        <p:spPr>
          <a:xfrm>
            <a:off x="931334" y="1168399"/>
            <a:ext cx="9939866" cy="5300133"/>
          </a:xfrm>
        </p:spPr>
        <p:txBody>
          <a:bodyPr>
            <a:normAutofit/>
          </a:bodyPr>
          <a:lstStyle/>
          <a:p>
            <a:pPr>
              <a:lnSpc>
                <a:spcPct val="160000"/>
              </a:lnSpc>
            </a:pPr>
            <a:r>
              <a:rPr lang="en-US" sz="2800" smtClean="0"/>
              <a:t>Innumerable administrative hoops</a:t>
            </a:r>
          </a:p>
          <a:p>
            <a:pPr>
              <a:lnSpc>
                <a:spcPct val="160000"/>
              </a:lnSpc>
            </a:pPr>
            <a:r>
              <a:rPr lang="en-US" sz="2800" dirty="0" smtClean="0"/>
              <a:t>Questionable benefit to patients</a:t>
            </a:r>
          </a:p>
          <a:p>
            <a:endParaRPr lang="en-US" sz="2800" dirty="0"/>
          </a:p>
          <a:p>
            <a:pPr marL="0" indent="0">
              <a:buNone/>
            </a:pPr>
            <a:r>
              <a:rPr lang="en-US" sz="2800" dirty="0" smtClean="0"/>
              <a:t>OR</a:t>
            </a:r>
          </a:p>
          <a:p>
            <a:endParaRPr lang="en-US" sz="2800" dirty="0"/>
          </a:p>
          <a:p>
            <a:r>
              <a:rPr lang="en-US" sz="2800" dirty="0" smtClean="0"/>
              <a:t>Support for professional judgement </a:t>
            </a:r>
          </a:p>
          <a:p>
            <a:r>
              <a:rPr lang="en-US" sz="2800" dirty="0" smtClean="0"/>
              <a:t>Quality of Medical Care</a:t>
            </a:r>
          </a:p>
          <a:p>
            <a:endParaRPr lang="en-US" dirty="0"/>
          </a:p>
          <a:p>
            <a:endParaRPr lang="en-US" dirty="0"/>
          </a:p>
        </p:txBody>
      </p:sp>
    </p:spTree>
    <p:extLst>
      <p:ext uri="{BB962C8B-B14F-4D97-AF65-F5344CB8AC3E}">
        <p14:creationId xmlns:p14="http://schemas.microsoft.com/office/powerpoint/2010/main" val="1147136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211667"/>
            <a:ext cx="9601200" cy="1485900"/>
          </a:xfrm>
        </p:spPr>
        <p:txBody>
          <a:bodyPr/>
          <a:lstStyle/>
          <a:p>
            <a:r>
              <a:rPr lang="en-US" b="1" u="sng" dirty="0" smtClean="0"/>
              <a:t>Hippocratic oath</a:t>
            </a:r>
            <a:endParaRPr lang="en-US" b="1" u="sng" dirty="0"/>
          </a:p>
        </p:txBody>
      </p:sp>
      <p:sp>
        <p:nvSpPr>
          <p:cNvPr id="3" name="Content Placeholder 2"/>
          <p:cNvSpPr>
            <a:spLocks noGrp="1"/>
          </p:cNvSpPr>
          <p:nvPr>
            <p:ph idx="1"/>
          </p:nvPr>
        </p:nvSpPr>
        <p:spPr>
          <a:xfrm>
            <a:off x="1270000" y="1259416"/>
            <a:ext cx="9601200" cy="4819650"/>
          </a:xfrm>
        </p:spPr>
        <p:txBody>
          <a:bodyPr>
            <a:normAutofit/>
          </a:bodyPr>
          <a:lstStyle/>
          <a:p>
            <a:pPr>
              <a:lnSpc>
                <a:spcPct val="150000"/>
              </a:lnSpc>
            </a:pPr>
            <a:r>
              <a:rPr lang="en-US" sz="2800" dirty="0" smtClean="0"/>
              <a:t>One of the oldest binding documents in history </a:t>
            </a:r>
          </a:p>
          <a:p>
            <a:pPr>
              <a:lnSpc>
                <a:spcPct val="150000"/>
              </a:lnSpc>
            </a:pPr>
            <a:r>
              <a:rPr lang="en-US" sz="2800" dirty="0" smtClean="0"/>
              <a:t>Oath written by Hippocrates over 2500 years ago</a:t>
            </a:r>
          </a:p>
          <a:p>
            <a:pPr>
              <a:lnSpc>
                <a:spcPct val="150000"/>
              </a:lnSpc>
            </a:pPr>
            <a:r>
              <a:rPr lang="en-US" sz="2800" dirty="0"/>
              <a:t>H</a:t>
            </a:r>
            <a:r>
              <a:rPr lang="en-US" sz="2800" dirty="0" smtClean="0"/>
              <a:t>eld sacred by physicians</a:t>
            </a:r>
            <a:endParaRPr lang="en-US" sz="2800" dirty="0"/>
          </a:p>
          <a:p>
            <a:pPr>
              <a:lnSpc>
                <a:spcPct val="150000"/>
              </a:lnSpc>
            </a:pPr>
            <a:r>
              <a:rPr lang="en-US" sz="2800" dirty="0" smtClean="0"/>
              <a:t>“</a:t>
            </a:r>
            <a:r>
              <a:rPr lang="is-IS" sz="2800" dirty="0" smtClean="0"/>
              <a:t>…</a:t>
            </a:r>
            <a:r>
              <a:rPr lang="en-US" sz="2800" dirty="0" smtClean="0"/>
              <a:t>To treat the ill to the best of one’s ability, to preserve a patient’s privacy, to teach the secrets of medicine to the next generation</a:t>
            </a:r>
            <a:r>
              <a:rPr lang="is-IS" sz="2800" dirty="0" smtClean="0"/>
              <a:t>…”</a:t>
            </a:r>
            <a:endParaRPr lang="en-US" sz="2800" dirty="0"/>
          </a:p>
        </p:txBody>
      </p:sp>
    </p:spTree>
    <p:extLst>
      <p:ext uri="{BB962C8B-B14F-4D97-AF65-F5344CB8AC3E}">
        <p14:creationId xmlns:p14="http://schemas.microsoft.com/office/powerpoint/2010/main" val="20971047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0"/>
            <a:ext cx="9601200" cy="1485900"/>
          </a:xfrm>
        </p:spPr>
        <p:txBody>
          <a:bodyPr/>
          <a:lstStyle/>
          <a:p>
            <a:r>
              <a:rPr lang="en-US" b="1" u="sng" dirty="0" smtClean="0"/>
              <a:t>HIPAA - Case</a:t>
            </a:r>
            <a:endParaRPr lang="en-US" b="1" u="sng" dirty="0"/>
          </a:p>
        </p:txBody>
      </p:sp>
      <p:sp>
        <p:nvSpPr>
          <p:cNvPr id="3" name="Content Placeholder 2"/>
          <p:cNvSpPr>
            <a:spLocks noGrp="1"/>
          </p:cNvSpPr>
          <p:nvPr>
            <p:ph idx="1"/>
          </p:nvPr>
        </p:nvSpPr>
        <p:spPr>
          <a:xfrm>
            <a:off x="1022350" y="742950"/>
            <a:ext cx="9601200" cy="4419600"/>
          </a:xfrm>
        </p:spPr>
        <p:txBody>
          <a:bodyPr>
            <a:noAutofit/>
          </a:bodyPr>
          <a:lstStyle/>
          <a:p>
            <a:r>
              <a:rPr lang="en-US" dirty="0" smtClean="0"/>
              <a:t>Nurse viewed patient’s medical record out of personal curiosity</a:t>
            </a:r>
          </a:p>
          <a:p>
            <a:r>
              <a:rPr lang="en-US" dirty="0" smtClean="0"/>
              <a:t>Patient was notified that employee inappropriately accessed electronic record</a:t>
            </a:r>
            <a:endParaRPr lang="en-US" dirty="0" smtClean="0"/>
          </a:p>
          <a:p>
            <a:endParaRPr lang="en-US" sz="1600" dirty="0"/>
          </a:p>
          <a:p>
            <a:endParaRPr lang="en-US" sz="1600" dirty="0" smtClean="0"/>
          </a:p>
          <a:p>
            <a:endParaRPr lang="en-US" sz="1600" dirty="0" smtClean="0"/>
          </a:p>
          <a:p>
            <a:endParaRPr lang="en-US" sz="1600" dirty="0"/>
          </a:p>
          <a:p>
            <a:endParaRPr lang="en-US" sz="1600" dirty="0" smtClean="0"/>
          </a:p>
          <a:p>
            <a:endParaRPr lang="en-US" sz="1600" dirty="0"/>
          </a:p>
          <a:p>
            <a:endParaRPr lang="en-US" sz="1600" dirty="0"/>
          </a:p>
          <a:p>
            <a:endParaRPr lang="en-US" sz="1600" dirty="0" smtClean="0"/>
          </a:p>
          <a:p>
            <a:pPr marL="0" indent="0">
              <a:buNone/>
            </a:pPr>
            <a:endParaRPr lang="en-US" sz="1600" b="1" u="sng" dirty="0" smtClean="0"/>
          </a:p>
          <a:p>
            <a:pPr marL="0" indent="0">
              <a:buNone/>
            </a:pPr>
            <a:endParaRPr lang="en-US" sz="1600" b="1" u="sng" dirty="0"/>
          </a:p>
          <a:p>
            <a:pPr marL="0" indent="0" algn="ctr">
              <a:buNone/>
            </a:pPr>
            <a:r>
              <a:rPr lang="en-US" b="1" u="sng" dirty="0" smtClean="0"/>
              <a:t>Other questions:</a:t>
            </a:r>
          </a:p>
          <a:p>
            <a:pPr algn="ctr"/>
            <a:r>
              <a:rPr lang="en-US" dirty="0" smtClean="0"/>
              <a:t>Did the nurse treat patient fairly (justly)</a:t>
            </a:r>
          </a:p>
          <a:p>
            <a:pPr algn="ctr"/>
            <a:r>
              <a:rPr lang="en-US" dirty="0" smtClean="0"/>
              <a:t>Was there a breach?</a:t>
            </a:r>
          </a:p>
        </p:txBody>
      </p:sp>
      <p:graphicFrame>
        <p:nvGraphicFramePr>
          <p:cNvPr id="4" name="Table 3"/>
          <p:cNvGraphicFramePr>
            <a:graphicFrameLocks noGrp="1"/>
          </p:cNvGraphicFramePr>
          <p:nvPr>
            <p:extLst>
              <p:ext uri="{D42A27DB-BD31-4B8C-83A1-F6EECF244321}">
                <p14:modId xmlns:p14="http://schemas.microsoft.com/office/powerpoint/2010/main" val="274126930"/>
              </p:ext>
            </p:extLst>
          </p:nvPr>
        </p:nvGraphicFramePr>
        <p:xfrm>
          <a:off x="1286933" y="1727200"/>
          <a:ext cx="9922935" cy="3683965"/>
        </p:xfrm>
        <a:graphic>
          <a:graphicData uri="http://schemas.openxmlformats.org/drawingml/2006/table">
            <a:tbl>
              <a:tblPr firstRow="1" bandRow="1">
                <a:tableStyleId>{5C22544A-7EE6-4342-B048-85BDC9FD1C3A}</a:tableStyleId>
              </a:tblPr>
              <a:tblGrid>
                <a:gridCol w="3307645"/>
                <a:gridCol w="3307645"/>
                <a:gridCol w="3307645"/>
              </a:tblGrid>
              <a:tr h="403478">
                <a:tc>
                  <a:txBody>
                    <a:bodyPr/>
                    <a:lstStyle/>
                    <a:p>
                      <a:r>
                        <a:rPr lang="en-US" sz="2400" dirty="0" smtClean="0"/>
                        <a:t>Question</a:t>
                      </a:r>
                      <a:endParaRPr lang="en-US" sz="2400" dirty="0"/>
                    </a:p>
                  </a:txBody>
                  <a:tcPr>
                    <a:solidFill>
                      <a:schemeClr val="accent4">
                        <a:lumMod val="75000"/>
                      </a:schemeClr>
                    </a:solidFill>
                  </a:tcPr>
                </a:tc>
                <a:tc>
                  <a:txBody>
                    <a:bodyPr/>
                    <a:lstStyle/>
                    <a:p>
                      <a:endParaRPr lang="en-US" sz="2400" dirty="0"/>
                    </a:p>
                  </a:txBody>
                  <a:tcPr>
                    <a:solidFill>
                      <a:schemeClr val="accent4">
                        <a:lumMod val="75000"/>
                      </a:schemeClr>
                    </a:solidFill>
                  </a:tcPr>
                </a:tc>
                <a:tc>
                  <a:txBody>
                    <a:bodyPr/>
                    <a:lstStyle/>
                    <a:p>
                      <a:r>
                        <a:rPr lang="en-US" sz="2400" dirty="0" smtClean="0"/>
                        <a:t>Violation</a:t>
                      </a:r>
                      <a:endParaRPr lang="en-US" sz="2400" dirty="0"/>
                    </a:p>
                  </a:txBody>
                  <a:tcPr>
                    <a:solidFill>
                      <a:schemeClr val="accent4">
                        <a:lumMod val="75000"/>
                      </a:schemeClr>
                    </a:solidFill>
                  </a:tcPr>
                </a:tc>
              </a:tr>
              <a:tr h="565838">
                <a:tc>
                  <a:txBody>
                    <a:bodyPr/>
                    <a:lstStyle/>
                    <a:p>
                      <a:r>
                        <a:rPr lang="en-US" dirty="0" smtClean="0"/>
                        <a:t>Did patient allow nurse to view record</a:t>
                      </a:r>
                      <a:endParaRPr lang="en-US" dirty="0"/>
                    </a:p>
                  </a:txBody>
                  <a:tcPr>
                    <a:solidFill>
                      <a:schemeClr val="accent5">
                        <a:lumMod val="20000"/>
                        <a:lumOff val="80000"/>
                      </a:schemeClr>
                    </a:solidFill>
                  </a:tcPr>
                </a:tc>
                <a:tc>
                  <a:txBody>
                    <a:bodyPr/>
                    <a:lstStyle/>
                    <a:p>
                      <a:r>
                        <a:rPr lang="en-US" dirty="0" smtClean="0"/>
                        <a:t>No</a:t>
                      </a:r>
                      <a:endParaRPr lang="en-US" dirty="0"/>
                    </a:p>
                  </a:txBody>
                  <a:tcPr>
                    <a:solidFill>
                      <a:schemeClr val="accent5">
                        <a:lumMod val="20000"/>
                        <a:lumOff val="80000"/>
                      </a:schemeClr>
                    </a:solidFill>
                  </a:tcPr>
                </a:tc>
                <a:tc>
                  <a:txBody>
                    <a:bodyPr/>
                    <a:lstStyle/>
                    <a:p>
                      <a:pPr marL="285750" indent="-285750">
                        <a:buFont typeface="Arial" charset="0"/>
                        <a:buChar char="•"/>
                      </a:pPr>
                      <a:r>
                        <a:rPr lang="en-US" dirty="0" smtClean="0"/>
                        <a:t>Nurse</a:t>
                      </a:r>
                      <a:r>
                        <a:rPr lang="en-US" baseline="0" dirty="0" smtClean="0"/>
                        <a:t> violated patients’ autonomy</a:t>
                      </a:r>
                      <a:endParaRPr lang="en-US" dirty="0"/>
                    </a:p>
                  </a:txBody>
                  <a:tcPr>
                    <a:solidFill>
                      <a:schemeClr val="accent5">
                        <a:lumMod val="20000"/>
                        <a:lumOff val="80000"/>
                      </a:schemeClr>
                    </a:solidFill>
                  </a:tcPr>
                </a:tc>
              </a:tr>
              <a:tr h="808339">
                <a:tc>
                  <a:txBody>
                    <a:bodyPr/>
                    <a:lstStyle/>
                    <a:p>
                      <a:r>
                        <a:rPr lang="en-US" dirty="0" smtClean="0"/>
                        <a:t>Did the nurse have the patient’s best interest</a:t>
                      </a:r>
                      <a:r>
                        <a:rPr lang="en-US" baseline="0" dirty="0" smtClean="0"/>
                        <a:t> in mind?</a:t>
                      </a:r>
                      <a:endParaRPr lang="en-US" dirty="0"/>
                    </a:p>
                  </a:txBody>
                  <a:tcPr>
                    <a:solidFill>
                      <a:schemeClr val="accent5">
                        <a:lumMod val="60000"/>
                        <a:lumOff val="40000"/>
                      </a:schemeClr>
                    </a:solidFill>
                  </a:tcPr>
                </a:tc>
                <a:tc>
                  <a:txBody>
                    <a:bodyPr/>
                    <a:lstStyle/>
                    <a:p>
                      <a:r>
                        <a:rPr lang="en-US" dirty="0" smtClean="0"/>
                        <a:t>No</a:t>
                      </a:r>
                      <a:endParaRPr lang="en-US" dirty="0"/>
                    </a:p>
                  </a:txBody>
                  <a:tcPr>
                    <a:solidFill>
                      <a:schemeClr val="accent5">
                        <a:lumMod val="60000"/>
                        <a:lumOff val="40000"/>
                      </a:schemeClr>
                    </a:solidFill>
                  </a:tcPr>
                </a:tc>
                <a:tc>
                  <a:txBody>
                    <a:bodyPr/>
                    <a:lstStyle/>
                    <a:p>
                      <a:pPr marL="285750" indent="-285750">
                        <a:buFont typeface="Arial" charset="0"/>
                        <a:buChar char="•"/>
                      </a:pPr>
                      <a:r>
                        <a:rPr lang="en-US" dirty="0" smtClean="0"/>
                        <a:t>Not acting with beneficence</a:t>
                      </a:r>
                      <a:endParaRPr lang="en-US" dirty="0"/>
                    </a:p>
                  </a:txBody>
                  <a:tcPr>
                    <a:solidFill>
                      <a:schemeClr val="accent5">
                        <a:lumMod val="60000"/>
                        <a:lumOff val="40000"/>
                      </a:schemeClr>
                    </a:solidFill>
                  </a:tcPr>
                </a:tc>
              </a:tr>
              <a:tr h="1778346">
                <a:tc>
                  <a:txBody>
                    <a:bodyPr/>
                    <a:lstStyle/>
                    <a:p>
                      <a:r>
                        <a:rPr lang="en-US" dirty="0" smtClean="0"/>
                        <a:t>Did the actions result</a:t>
                      </a:r>
                      <a:r>
                        <a:rPr lang="en-US" baseline="0" dirty="0" smtClean="0"/>
                        <a:t> in harm?</a:t>
                      </a:r>
                      <a:endParaRPr lang="en-US" dirty="0"/>
                    </a:p>
                  </a:txBody>
                  <a:tcPr>
                    <a:solidFill>
                      <a:schemeClr val="accent5">
                        <a:lumMod val="20000"/>
                        <a:lumOff val="80000"/>
                      </a:schemeClr>
                    </a:solidFill>
                  </a:tcPr>
                </a:tc>
                <a:tc>
                  <a:txBody>
                    <a:bodyPr/>
                    <a:lstStyle/>
                    <a:p>
                      <a:r>
                        <a:rPr lang="en-US" dirty="0" smtClean="0"/>
                        <a:t>No BUT</a:t>
                      </a:r>
                      <a:endParaRPr lang="en-US" dirty="0"/>
                    </a:p>
                  </a:txBody>
                  <a:tcPr>
                    <a:solidFill>
                      <a:schemeClr val="accent5">
                        <a:lumMod val="20000"/>
                        <a:lumOff val="80000"/>
                      </a:schemeClr>
                    </a:solidFill>
                  </a:tcPr>
                </a:tc>
                <a:tc>
                  <a:txBody>
                    <a:bodyPr/>
                    <a:lstStyle/>
                    <a:p>
                      <a:pPr marL="285750" indent="-285750">
                        <a:buFont typeface="Arial" charset="0"/>
                        <a:buChar char="•"/>
                      </a:pPr>
                      <a:r>
                        <a:rPr lang="en-US" dirty="0" smtClean="0"/>
                        <a:t>Most</a:t>
                      </a:r>
                      <a:r>
                        <a:rPr lang="en-US" baseline="0" dirty="0" smtClean="0"/>
                        <a:t> would object to intrusion because not clear if information was used</a:t>
                      </a:r>
                    </a:p>
                    <a:p>
                      <a:pPr marL="742950" lvl="1" indent="-285750">
                        <a:buFont typeface="Arial" charset="0"/>
                        <a:buChar char="•"/>
                      </a:pPr>
                      <a:r>
                        <a:rPr lang="en-US" dirty="0" smtClean="0"/>
                        <a:t>Medical identity theft is prevalent</a:t>
                      </a:r>
                      <a:r>
                        <a:rPr lang="en-US" baseline="0" dirty="0" smtClean="0"/>
                        <a:t> and profitable</a:t>
                      </a:r>
                      <a:endParaRPr lang="en-US" dirty="0"/>
                    </a:p>
                  </a:txBody>
                  <a:tcPr>
                    <a:solidFill>
                      <a:schemeClr val="accent5">
                        <a:lumMod val="20000"/>
                        <a:lumOff val="80000"/>
                      </a:schemeClr>
                    </a:solidFill>
                  </a:tcPr>
                </a:tc>
              </a:tr>
            </a:tbl>
          </a:graphicData>
        </a:graphic>
      </p:graphicFrame>
    </p:spTree>
    <p:extLst>
      <p:ext uri="{BB962C8B-B14F-4D97-AF65-F5344CB8AC3E}">
        <p14:creationId xmlns:p14="http://schemas.microsoft.com/office/powerpoint/2010/main" val="104959726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6" y="0"/>
            <a:ext cx="9601200" cy="1485900"/>
          </a:xfrm>
        </p:spPr>
        <p:txBody>
          <a:bodyPr/>
          <a:lstStyle/>
          <a:p>
            <a:r>
              <a:rPr lang="en-US" b="1" u="sng" dirty="0" smtClean="0"/>
              <a:t>HIPAA Case</a:t>
            </a:r>
            <a:endParaRPr lang="en-US" b="1" u="sng" dirty="0"/>
          </a:p>
        </p:txBody>
      </p:sp>
      <p:sp>
        <p:nvSpPr>
          <p:cNvPr id="3" name="Content Placeholder 2"/>
          <p:cNvSpPr>
            <a:spLocks noGrp="1"/>
          </p:cNvSpPr>
          <p:nvPr>
            <p:ph idx="1"/>
          </p:nvPr>
        </p:nvSpPr>
        <p:spPr>
          <a:xfrm>
            <a:off x="846666" y="742950"/>
            <a:ext cx="9601200" cy="5723467"/>
          </a:xfrm>
        </p:spPr>
        <p:txBody>
          <a:bodyPr>
            <a:normAutofit fontScale="92500" lnSpcReduction="10000"/>
          </a:bodyPr>
          <a:lstStyle/>
          <a:p>
            <a:pPr marL="0" indent="0">
              <a:buNone/>
            </a:pPr>
            <a:r>
              <a:rPr lang="en-US" dirty="0" smtClean="0"/>
              <a:t>An unencrypted laptop was stolen from an employee’s desk in a drug and alcohol center.  Information contained SS numbers, driver’s license numbers, health insurance information, financial information, disability codes, and more.</a:t>
            </a:r>
          </a:p>
          <a:p>
            <a:r>
              <a:rPr lang="en-US" dirty="0" smtClean="0"/>
              <a:t>52,076 patients affected</a:t>
            </a:r>
          </a:p>
          <a:p>
            <a:endParaRPr lang="en-US" dirty="0"/>
          </a:p>
          <a:p>
            <a:endParaRPr lang="en-US" dirty="0" smtClean="0"/>
          </a:p>
          <a:p>
            <a:endParaRPr lang="en-US" dirty="0"/>
          </a:p>
          <a:p>
            <a:endParaRPr lang="en-US" dirty="0"/>
          </a:p>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smtClean="0"/>
          </a:p>
          <a:p>
            <a:pPr marL="0" indent="0" algn="ctr">
              <a:buNone/>
            </a:pPr>
            <a:endParaRPr lang="en-US" dirty="0"/>
          </a:p>
          <a:p>
            <a:pPr marL="0" indent="0" algn="ctr">
              <a:buNone/>
            </a:pPr>
            <a:r>
              <a:rPr lang="en-US" dirty="0" smtClean="0"/>
              <a:t>Other Question to consider:</a:t>
            </a:r>
          </a:p>
          <a:p>
            <a:pPr algn="ctr"/>
            <a:r>
              <a:rPr lang="en-US" dirty="0" smtClean="0"/>
              <a:t>Was there a Breach</a:t>
            </a:r>
            <a:r>
              <a:rPr lang="en-US" dirty="0" smtClean="0"/>
              <a:t>? </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691467788"/>
              </p:ext>
            </p:extLst>
          </p:nvPr>
        </p:nvGraphicFramePr>
        <p:xfrm>
          <a:off x="2294466" y="2400300"/>
          <a:ext cx="6705600" cy="3108960"/>
        </p:xfrm>
        <a:graphic>
          <a:graphicData uri="http://schemas.openxmlformats.org/drawingml/2006/table">
            <a:tbl>
              <a:tblPr firstRow="1" bandRow="1">
                <a:tableStyleId>{5C22544A-7EE6-4342-B048-85BDC9FD1C3A}</a:tableStyleId>
              </a:tblPr>
              <a:tblGrid>
                <a:gridCol w="3352800"/>
                <a:gridCol w="3352800"/>
              </a:tblGrid>
              <a:tr h="294639">
                <a:tc>
                  <a:txBody>
                    <a:bodyPr/>
                    <a:lstStyle/>
                    <a:p>
                      <a:r>
                        <a:rPr lang="en-US" dirty="0" smtClean="0"/>
                        <a:t>Question</a:t>
                      </a:r>
                      <a:endParaRPr lang="en-US" dirty="0"/>
                    </a:p>
                  </a:txBody>
                  <a:tcPr>
                    <a:solidFill>
                      <a:schemeClr val="accent4">
                        <a:lumMod val="75000"/>
                      </a:schemeClr>
                    </a:solidFill>
                  </a:tcPr>
                </a:tc>
                <a:tc>
                  <a:txBody>
                    <a:bodyPr/>
                    <a:lstStyle/>
                    <a:p>
                      <a:endParaRPr lang="en-US" dirty="0"/>
                    </a:p>
                  </a:txBody>
                  <a:tcPr>
                    <a:solidFill>
                      <a:schemeClr val="accent4">
                        <a:lumMod val="75000"/>
                      </a:schemeClr>
                    </a:solidFill>
                  </a:tcPr>
                </a:tc>
              </a:tr>
              <a:tr h="370840">
                <a:tc>
                  <a:txBody>
                    <a:bodyPr/>
                    <a:lstStyle/>
                    <a:p>
                      <a:r>
                        <a:rPr lang="en-US" dirty="0" smtClean="0"/>
                        <a:t>Did the patients have decision-making autonomy?</a:t>
                      </a:r>
                      <a:endParaRPr lang="en-US" dirty="0"/>
                    </a:p>
                  </a:txBody>
                  <a:tcPr>
                    <a:solidFill>
                      <a:schemeClr val="accent5">
                        <a:lumMod val="60000"/>
                        <a:lumOff val="4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No-</a:t>
                      </a:r>
                      <a:r>
                        <a:rPr lang="en-US" dirty="0" smtClean="0"/>
                        <a:t>Decision</a:t>
                      </a:r>
                      <a:r>
                        <a:rPr lang="en-US" baseline="0" dirty="0" smtClean="0"/>
                        <a:t> to have unencrypted PHI on laptop was not theirs</a:t>
                      </a:r>
                      <a:endParaRPr lang="en-US" dirty="0" smtClean="0"/>
                    </a:p>
                    <a:p>
                      <a:endParaRPr lang="en-US" dirty="0"/>
                    </a:p>
                  </a:txBody>
                  <a:tcPr>
                    <a:solidFill>
                      <a:schemeClr val="accent5">
                        <a:lumMod val="60000"/>
                        <a:lumOff val="40000"/>
                      </a:schemeClr>
                    </a:solidFill>
                  </a:tcPr>
                </a:tc>
              </a:tr>
              <a:tr h="370840">
                <a:tc>
                  <a:txBody>
                    <a:bodyPr/>
                    <a:lstStyle/>
                    <a:p>
                      <a:r>
                        <a:rPr lang="en-US" dirty="0" smtClean="0"/>
                        <a:t>Did the patient benefit in any</a:t>
                      </a:r>
                      <a:r>
                        <a:rPr lang="en-US" baseline="0" dirty="0" smtClean="0"/>
                        <a:t> way</a:t>
                      </a:r>
                      <a:endParaRPr lang="en-US" dirty="0"/>
                    </a:p>
                  </a:txBody>
                  <a:tcPr>
                    <a:solidFill>
                      <a:schemeClr val="accent5">
                        <a:lumMod val="40000"/>
                        <a:lumOff val="60000"/>
                      </a:schemeClr>
                    </a:solidFill>
                  </a:tcPr>
                </a:tc>
                <a:tc>
                  <a:txBody>
                    <a:bodyPr/>
                    <a:lstStyle/>
                    <a:p>
                      <a:r>
                        <a:rPr lang="en-US" dirty="0" smtClean="0"/>
                        <a:t>No- Patient</a:t>
                      </a:r>
                      <a:r>
                        <a:rPr lang="en-US" baseline="0" dirty="0" smtClean="0"/>
                        <a:t> benefitted in any way</a:t>
                      </a:r>
                      <a:endParaRPr lang="en-US" dirty="0"/>
                    </a:p>
                  </a:txBody>
                  <a:tcPr>
                    <a:solidFill>
                      <a:schemeClr val="accent5">
                        <a:lumMod val="40000"/>
                        <a:lumOff val="60000"/>
                      </a:schemeClr>
                    </a:solidFill>
                  </a:tcPr>
                </a:tc>
              </a:tr>
              <a:tr h="370840">
                <a:tc>
                  <a:txBody>
                    <a:bodyPr/>
                    <a:lstStyle/>
                    <a:p>
                      <a:r>
                        <a:rPr lang="en-US" dirty="0" smtClean="0"/>
                        <a:t>Was their harm?</a:t>
                      </a:r>
                      <a:endParaRPr lang="en-US" dirty="0"/>
                    </a:p>
                  </a:txBody>
                  <a:tcPr>
                    <a:solidFill>
                      <a:schemeClr val="accent5">
                        <a:lumMod val="60000"/>
                        <a:lumOff val="40000"/>
                      </a:schemeClr>
                    </a:solidFill>
                  </a:tcPr>
                </a:tc>
                <a:tc>
                  <a:txBody>
                    <a:bodyPr/>
                    <a:lstStyle/>
                    <a:p>
                      <a:r>
                        <a:rPr lang="en-US" dirty="0" smtClean="0"/>
                        <a:t>Possibly- information</a:t>
                      </a:r>
                      <a:r>
                        <a:rPr lang="en-US" baseline="0" dirty="0" smtClean="0"/>
                        <a:t> was transferred to unknown hands with potential for harm.</a:t>
                      </a:r>
                      <a:endParaRPr lang="en-US" dirty="0"/>
                    </a:p>
                  </a:txBody>
                  <a:tcPr>
                    <a:solidFill>
                      <a:schemeClr val="accent5">
                        <a:lumMod val="60000"/>
                        <a:lumOff val="40000"/>
                      </a:schemeClr>
                    </a:solidFill>
                  </a:tcPr>
                </a:tc>
              </a:tr>
            </a:tbl>
          </a:graphicData>
        </a:graphic>
      </p:graphicFrame>
    </p:spTree>
    <p:extLst>
      <p:ext uri="{BB962C8B-B14F-4D97-AF65-F5344CB8AC3E}">
        <p14:creationId xmlns:p14="http://schemas.microsoft.com/office/powerpoint/2010/main" val="60875425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2265" y="516466"/>
            <a:ext cx="9601200" cy="1485900"/>
          </a:xfrm>
        </p:spPr>
        <p:txBody>
          <a:bodyPr/>
          <a:lstStyle/>
          <a:p>
            <a:r>
              <a:rPr lang="en-US" b="1" u="sng" dirty="0" smtClean="0"/>
              <a:t>Case study</a:t>
            </a:r>
            <a:endParaRPr lang="en-US" b="1" u="sng" dirty="0"/>
          </a:p>
        </p:txBody>
      </p:sp>
      <p:sp>
        <p:nvSpPr>
          <p:cNvPr id="3" name="Content Placeholder 2"/>
          <p:cNvSpPr>
            <a:spLocks noGrp="1"/>
          </p:cNvSpPr>
          <p:nvPr>
            <p:ph idx="1"/>
          </p:nvPr>
        </p:nvSpPr>
        <p:spPr>
          <a:xfrm>
            <a:off x="1202265" y="1557867"/>
            <a:ext cx="9906001" cy="4622800"/>
          </a:xfrm>
        </p:spPr>
        <p:txBody>
          <a:bodyPr>
            <a:normAutofit/>
          </a:bodyPr>
          <a:lstStyle/>
          <a:p>
            <a:pPr>
              <a:lnSpc>
                <a:spcPct val="150000"/>
              </a:lnSpc>
            </a:pPr>
            <a:r>
              <a:rPr lang="en-US" sz="2800" dirty="0" smtClean="0"/>
              <a:t>J is a nurse working in the ED of a small community Hospital</a:t>
            </a:r>
          </a:p>
          <a:p>
            <a:pPr>
              <a:lnSpc>
                <a:spcPct val="150000"/>
              </a:lnSpc>
            </a:pPr>
            <a:r>
              <a:rPr lang="en-US" sz="2800" dirty="0" smtClean="0"/>
              <a:t>J’s husband is a member of the local police force</a:t>
            </a:r>
          </a:p>
          <a:p>
            <a:pPr>
              <a:lnSpc>
                <a:spcPct val="150000"/>
              </a:lnSpc>
            </a:pPr>
            <a:r>
              <a:rPr lang="en-US" sz="2800" dirty="0" smtClean="0"/>
              <a:t>Patient is a “frequent flier” </a:t>
            </a:r>
            <a:r>
              <a:rPr lang="en-US" sz="2800" dirty="0" smtClean="0"/>
              <a:t>to</a:t>
            </a:r>
            <a:r>
              <a:rPr lang="en-US" sz="2800" dirty="0" smtClean="0"/>
              <a:t> </a:t>
            </a:r>
            <a:r>
              <a:rPr lang="en-US" sz="2800" dirty="0" smtClean="0"/>
              <a:t>ED with “chronic pain”</a:t>
            </a:r>
          </a:p>
          <a:p>
            <a:pPr>
              <a:lnSpc>
                <a:spcPct val="150000"/>
              </a:lnSpc>
            </a:pPr>
            <a:r>
              <a:rPr lang="en-US" sz="2800" dirty="0" smtClean="0"/>
              <a:t>PO suspects narcotics prescription fraud and requests access to EHR</a:t>
            </a:r>
          </a:p>
          <a:p>
            <a:endParaRPr lang="en-US" dirty="0" smtClean="0"/>
          </a:p>
          <a:p>
            <a:endParaRPr lang="en-US" dirty="0"/>
          </a:p>
        </p:txBody>
      </p:sp>
    </p:spTree>
    <p:extLst>
      <p:ext uri="{BB962C8B-B14F-4D97-AF65-F5344CB8AC3E}">
        <p14:creationId xmlns:p14="http://schemas.microsoft.com/office/powerpoint/2010/main" val="128904612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79400"/>
            <a:ext cx="9601200" cy="1485900"/>
          </a:xfrm>
        </p:spPr>
        <p:txBody>
          <a:bodyPr>
            <a:normAutofit/>
          </a:bodyPr>
          <a:lstStyle/>
          <a:p>
            <a:r>
              <a:rPr lang="en-US" sz="4800" b="1" u="sng" dirty="0" smtClean="0"/>
              <a:t>Ethical decision making process</a:t>
            </a:r>
            <a:endParaRPr lang="en-US" sz="4800" b="1" u="sng" dirty="0"/>
          </a:p>
        </p:txBody>
      </p:sp>
      <p:sp>
        <p:nvSpPr>
          <p:cNvPr id="3" name="Content Placeholder 2"/>
          <p:cNvSpPr>
            <a:spLocks noGrp="1"/>
          </p:cNvSpPr>
          <p:nvPr>
            <p:ph idx="1"/>
          </p:nvPr>
        </p:nvSpPr>
        <p:spPr>
          <a:xfrm>
            <a:off x="965200" y="1507067"/>
            <a:ext cx="9601200" cy="3581400"/>
          </a:xfrm>
        </p:spPr>
        <p:txBody>
          <a:bodyPr>
            <a:normAutofit/>
          </a:bodyPr>
          <a:lstStyle/>
          <a:p>
            <a:pPr marL="0" indent="0">
              <a:lnSpc>
                <a:spcPct val="150000"/>
              </a:lnSpc>
              <a:buNone/>
            </a:pPr>
            <a:r>
              <a:rPr lang="en-US" sz="3600" dirty="0" smtClean="0"/>
              <a:t>Problem/ Issues</a:t>
            </a:r>
            <a:endParaRPr lang="en-US" sz="3600" dirty="0"/>
          </a:p>
          <a:p>
            <a:pPr>
              <a:lnSpc>
                <a:spcPct val="150000"/>
              </a:lnSpc>
            </a:pPr>
            <a:r>
              <a:rPr lang="en-US" sz="2800" dirty="0" smtClean="0"/>
              <a:t>     Release of information</a:t>
            </a:r>
          </a:p>
          <a:p>
            <a:pPr>
              <a:lnSpc>
                <a:spcPct val="150000"/>
              </a:lnSpc>
            </a:pPr>
            <a:r>
              <a:rPr lang="en-US" sz="2800" dirty="0"/>
              <a:t> </a:t>
            </a:r>
            <a:r>
              <a:rPr lang="en-US" sz="2800" dirty="0" smtClean="0"/>
              <a:t>    Violation of privacy</a:t>
            </a:r>
          </a:p>
          <a:p>
            <a:pPr>
              <a:lnSpc>
                <a:spcPct val="150000"/>
              </a:lnSpc>
            </a:pPr>
            <a:r>
              <a:rPr lang="en-US" sz="2800" dirty="0"/>
              <a:t> </a:t>
            </a:r>
            <a:r>
              <a:rPr lang="en-US" sz="2800" dirty="0" smtClean="0"/>
              <a:t>    Cooperation with law enforcement</a:t>
            </a:r>
            <a:endParaRPr lang="en-US" sz="2800" dirty="0"/>
          </a:p>
        </p:txBody>
      </p:sp>
    </p:spTree>
    <p:extLst>
      <p:ext uri="{BB962C8B-B14F-4D97-AF65-F5344CB8AC3E}">
        <p14:creationId xmlns:p14="http://schemas.microsoft.com/office/powerpoint/2010/main" val="8289836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62467"/>
            <a:ext cx="9601200" cy="1485900"/>
          </a:xfrm>
        </p:spPr>
        <p:txBody>
          <a:bodyPr/>
          <a:lstStyle/>
          <a:p>
            <a:r>
              <a:rPr lang="en-US" b="1" u="sng" dirty="0" smtClean="0"/>
              <a:t>Information</a:t>
            </a:r>
            <a:endParaRPr lang="en-US" b="1" u="sng" dirty="0"/>
          </a:p>
        </p:txBody>
      </p:sp>
      <p:sp>
        <p:nvSpPr>
          <p:cNvPr id="3" name="Content Placeholder 2"/>
          <p:cNvSpPr>
            <a:spLocks noGrp="1"/>
          </p:cNvSpPr>
          <p:nvPr>
            <p:ph idx="1"/>
          </p:nvPr>
        </p:nvSpPr>
        <p:spPr>
          <a:xfrm>
            <a:off x="1371600" y="1456267"/>
            <a:ext cx="9601200" cy="4411133"/>
          </a:xfrm>
        </p:spPr>
        <p:txBody>
          <a:bodyPr/>
          <a:lstStyle/>
          <a:p>
            <a:pPr>
              <a:lnSpc>
                <a:spcPct val="150000"/>
              </a:lnSpc>
            </a:pPr>
            <a:r>
              <a:rPr lang="en-US" sz="2800" dirty="0" smtClean="0"/>
              <a:t>Would patient approve of release</a:t>
            </a:r>
          </a:p>
          <a:p>
            <a:pPr>
              <a:lnSpc>
                <a:spcPct val="150000"/>
              </a:lnSpc>
            </a:pPr>
            <a:r>
              <a:rPr lang="en-US" sz="2800" dirty="0" smtClean="0"/>
              <a:t>Nursing code of ethics</a:t>
            </a:r>
          </a:p>
          <a:p>
            <a:pPr>
              <a:lnSpc>
                <a:spcPct val="150000"/>
              </a:lnSpc>
            </a:pPr>
            <a:r>
              <a:rPr lang="en-US" sz="2800" dirty="0" smtClean="0"/>
              <a:t>Hospital Policy</a:t>
            </a:r>
          </a:p>
          <a:p>
            <a:pPr>
              <a:lnSpc>
                <a:spcPct val="150000"/>
              </a:lnSpc>
            </a:pPr>
            <a:r>
              <a:rPr lang="en-US" sz="2800" dirty="0" smtClean="0"/>
              <a:t>Question</a:t>
            </a:r>
            <a:r>
              <a:rPr lang="en-US" sz="2800" dirty="0" smtClean="0">
                <a:sym typeface="Wingdings"/>
              </a:rPr>
              <a:t></a:t>
            </a:r>
            <a:r>
              <a:rPr lang="en-US" sz="2800" dirty="0" smtClean="0"/>
              <a:t> </a:t>
            </a:r>
            <a:r>
              <a:rPr lang="en-US" sz="2800" dirty="0" smtClean="0"/>
              <a:t>Consult with hospital privacy </a:t>
            </a:r>
            <a:r>
              <a:rPr lang="en-US" sz="2800" dirty="0" smtClean="0"/>
              <a:t>officer?</a:t>
            </a:r>
            <a:endParaRPr lang="en-US" sz="2800" dirty="0" smtClean="0"/>
          </a:p>
          <a:p>
            <a:pPr>
              <a:lnSpc>
                <a:spcPct val="150000"/>
              </a:lnSpc>
            </a:pPr>
            <a:r>
              <a:rPr lang="en-US" sz="2800" dirty="0" smtClean="0"/>
              <a:t>Reference to Laws and Regulations</a:t>
            </a:r>
          </a:p>
          <a:p>
            <a:endParaRPr lang="en-US" dirty="0"/>
          </a:p>
        </p:txBody>
      </p:sp>
    </p:spTree>
    <p:extLst>
      <p:ext uri="{BB962C8B-B14F-4D97-AF65-F5344CB8AC3E}">
        <p14:creationId xmlns:p14="http://schemas.microsoft.com/office/powerpoint/2010/main" val="208089876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45534"/>
            <a:ext cx="9601200" cy="1485900"/>
          </a:xfrm>
        </p:spPr>
        <p:txBody>
          <a:bodyPr/>
          <a:lstStyle/>
          <a:p>
            <a:r>
              <a:rPr lang="en-US" b="1" u="sng" dirty="0" smtClean="0"/>
              <a:t>Ethical Principles</a:t>
            </a:r>
            <a:endParaRPr lang="en-US" b="1" u="sng" dirty="0"/>
          </a:p>
        </p:txBody>
      </p:sp>
      <p:sp>
        <p:nvSpPr>
          <p:cNvPr id="3" name="Content Placeholder 2"/>
          <p:cNvSpPr>
            <a:spLocks noGrp="1"/>
          </p:cNvSpPr>
          <p:nvPr>
            <p:ph idx="1"/>
          </p:nvPr>
        </p:nvSpPr>
        <p:spPr>
          <a:xfrm>
            <a:off x="1371600" y="1151467"/>
            <a:ext cx="9601200" cy="4715933"/>
          </a:xfrm>
        </p:spPr>
        <p:txBody>
          <a:bodyPr>
            <a:noAutofit/>
          </a:bodyPr>
          <a:lstStyle/>
          <a:p>
            <a:pPr>
              <a:lnSpc>
                <a:spcPct val="150000"/>
              </a:lnSpc>
            </a:pPr>
            <a:r>
              <a:rPr lang="en-US" sz="2400" dirty="0" smtClean="0"/>
              <a:t>Release of information- strip patient of his autonomy</a:t>
            </a:r>
          </a:p>
          <a:p>
            <a:pPr>
              <a:lnSpc>
                <a:spcPct val="150000"/>
              </a:lnSpc>
            </a:pPr>
            <a:r>
              <a:rPr lang="en-US" sz="2400" dirty="0" smtClean="0"/>
              <a:t>Concern of obstructing </a:t>
            </a:r>
            <a:r>
              <a:rPr lang="en-US" sz="2400" dirty="0" smtClean="0"/>
              <a:t>investigation-Justice, society impact</a:t>
            </a:r>
            <a:endParaRPr lang="en-US" sz="2400" dirty="0" smtClean="0"/>
          </a:p>
          <a:p>
            <a:pPr>
              <a:lnSpc>
                <a:spcPct val="150000"/>
              </a:lnSpc>
            </a:pPr>
            <a:r>
              <a:rPr lang="en-US" sz="2400" dirty="0" smtClean="0"/>
              <a:t>Beneficence- Will action benefit patient. Help patient recovery. If arrested may stop using drugs</a:t>
            </a:r>
          </a:p>
          <a:p>
            <a:pPr>
              <a:lnSpc>
                <a:spcPct val="150000"/>
              </a:lnSpc>
            </a:pPr>
            <a:r>
              <a:rPr lang="en-US" sz="2400" dirty="0" smtClean="0"/>
              <a:t>Community benefit to decrease drug abuse  </a:t>
            </a:r>
          </a:p>
          <a:p>
            <a:pPr>
              <a:lnSpc>
                <a:spcPct val="150000"/>
              </a:lnSpc>
            </a:pPr>
            <a:r>
              <a:rPr lang="en-US" sz="2400" dirty="0" smtClean="0"/>
              <a:t>Potential Harm to patient and community and relationship of patient/  hospital  /police  .</a:t>
            </a:r>
          </a:p>
          <a:p>
            <a:pPr>
              <a:lnSpc>
                <a:spcPct val="150000"/>
              </a:lnSpc>
            </a:pPr>
            <a:r>
              <a:rPr lang="en-US" sz="2400" dirty="0" smtClean="0"/>
              <a:t>Principle of Nonmaleficence and “do no harm”   </a:t>
            </a:r>
            <a:endParaRPr lang="en-US" sz="2400" dirty="0"/>
          </a:p>
        </p:txBody>
      </p:sp>
    </p:spTree>
    <p:extLst>
      <p:ext uri="{BB962C8B-B14F-4D97-AF65-F5344CB8AC3E}">
        <p14:creationId xmlns:p14="http://schemas.microsoft.com/office/powerpoint/2010/main" val="1534648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211666"/>
            <a:ext cx="9601200" cy="1485900"/>
          </a:xfrm>
        </p:spPr>
        <p:txBody>
          <a:bodyPr>
            <a:normAutofit/>
          </a:bodyPr>
          <a:lstStyle/>
          <a:p>
            <a:r>
              <a:rPr lang="en-US" b="1" u="sng" dirty="0" smtClean="0"/>
              <a:t>Legal Considerations</a:t>
            </a:r>
            <a:br>
              <a:rPr lang="en-US" b="1" u="sng" dirty="0" smtClean="0"/>
            </a:br>
            <a:endParaRPr lang="en-US" b="1" u="sng" dirty="0"/>
          </a:p>
        </p:txBody>
      </p:sp>
      <p:sp>
        <p:nvSpPr>
          <p:cNvPr id="3" name="Content Placeholder 2"/>
          <p:cNvSpPr>
            <a:spLocks noGrp="1"/>
          </p:cNvSpPr>
          <p:nvPr>
            <p:ph idx="1"/>
          </p:nvPr>
        </p:nvSpPr>
        <p:spPr>
          <a:xfrm>
            <a:off x="1083733" y="1320800"/>
            <a:ext cx="9601200" cy="3581400"/>
          </a:xfrm>
        </p:spPr>
        <p:txBody>
          <a:bodyPr>
            <a:normAutofit/>
          </a:bodyPr>
          <a:lstStyle/>
          <a:p>
            <a:pPr>
              <a:lnSpc>
                <a:spcPct val="150000"/>
              </a:lnSpc>
            </a:pPr>
            <a:r>
              <a:rPr lang="en-US" sz="2800" dirty="0" smtClean="0"/>
              <a:t>State law- maintain confidentiality in lieu of court order</a:t>
            </a:r>
          </a:p>
          <a:p>
            <a:pPr>
              <a:lnSpc>
                <a:spcPct val="150000"/>
              </a:lnSpc>
            </a:pPr>
            <a:r>
              <a:rPr lang="en-US" sz="2800" dirty="0" smtClean="0"/>
              <a:t>HIPAA- allows response to court-ordered warrant</a:t>
            </a:r>
          </a:p>
          <a:p>
            <a:pPr>
              <a:lnSpc>
                <a:spcPct val="150000"/>
              </a:lnSpc>
            </a:pPr>
            <a:r>
              <a:rPr lang="en-US" sz="2800" dirty="0" smtClean="0"/>
              <a:t>Professional Code of Ethics-put patient first and protect rights and safety while following the law</a:t>
            </a:r>
          </a:p>
        </p:txBody>
      </p:sp>
    </p:spTree>
    <p:extLst>
      <p:ext uri="{BB962C8B-B14F-4D97-AF65-F5344CB8AC3E}">
        <p14:creationId xmlns:p14="http://schemas.microsoft.com/office/powerpoint/2010/main" val="530818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Options considered</a:t>
            </a:r>
            <a:endParaRPr lang="en-US" b="1" u="sng" dirty="0"/>
          </a:p>
        </p:txBody>
      </p:sp>
      <p:sp>
        <p:nvSpPr>
          <p:cNvPr id="3" name="Content Placeholder 2"/>
          <p:cNvSpPr>
            <a:spLocks noGrp="1"/>
          </p:cNvSpPr>
          <p:nvPr>
            <p:ph idx="1"/>
          </p:nvPr>
        </p:nvSpPr>
        <p:spPr>
          <a:xfrm>
            <a:off x="1371600" y="1879600"/>
            <a:ext cx="9601200" cy="3581400"/>
          </a:xfrm>
        </p:spPr>
        <p:txBody>
          <a:bodyPr>
            <a:normAutofit/>
          </a:bodyPr>
          <a:lstStyle/>
          <a:p>
            <a:pPr>
              <a:lnSpc>
                <a:spcPct val="150000"/>
              </a:lnSpc>
            </a:pPr>
            <a:r>
              <a:rPr lang="en-US" sz="2800" dirty="0" smtClean="0"/>
              <a:t>Ask patient permission and share.  Risk hindering investigation.</a:t>
            </a:r>
          </a:p>
          <a:p>
            <a:pPr>
              <a:lnSpc>
                <a:spcPct val="150000"/>
              </a:lnSpc>
            </a:pPr>
            <a:r>
              <a:rPr lang="en-US" sz="2800" dirty="0" smtClean="0"/>
              <a:t>Give information as “favor” to police.</a:t>
            </a:r>
          </a:p>
          <a:p>
            <a:pPr>
              <a:lnSpc>
                <a:spcPct val="150000"/>
              </a:lnSpc>
            </a:pPr>
            <a:r>
              <a:rPr lang="en-US" sz="2800" dirty="0" smtClean="0"/>
              <a:t>Ask officer to obtain warrant.</a:t>
            </a:r>
            <a:endParaRPr lang="en-US" sz="2800" dirty="0"/>
          </a:p>
        </p:txBody>
      </p:sp>
    </p:spTree>
    <p:extLst>
      <p:ext uri="{BB962C8B-B14F-4D97-AF65-F5344CB8AC3E}">
        <p14:creationId xmlns:p14="http://schemas.microsoft.com/office/powerpoint/2010/main" val="29287623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194733"/>
            <a:ext cx="9601200" cy="1485900"/>
          </a:xfrm>
        </p:spPr>
        <p:txBody>
          <a:bodyPr/>
          <a:lstStyle/>
          <a:p>
            <a:r>
              <a:rPr lang="en-US" b="1" u="sng" dirty="0" smtClean="0"/>
              <a:t>Action</a:t>
            </a:r>
            <a:br>
              <a:rPr lang="en-US" b="1" u="sng" dirty="0" smtClean="0"/>
            </a:br>
            <a:endParaRPr lang="en-US" b="1" u="sng" dirty="0"/>
          </a:p>
        </p:txBody>
      </p:sp>
      <p:sp>
        <p:nvSpPr>
          <p:cNvPr id="3" name="Content Placeholder 2"/>
          <p:cNvSpPr>
            <a:spLocks noGrp="1"/>
          </p:cNvSpPr>
          <p:nvPr>
            <p:ph idx="1"/>
          </p:nvPr>
        </p:nvSpPr>
        <p:spPr>
          <a:xfrm>
            <a:off x="1134533" y="1185333"/>
            <a:ext cx="9601200" cy="3581400"/>
          </a:xfrm>
        </p:spPr>
        <p:txBody>
          <a:bodyPr>
            <a:noAutofit/>
          </a:bodyPr>
          <a:lstStyle/>
          <a:p>
            <a:pPr>
              <a:lnSpc>
                <a:spcPct val="150000"/>
              </a:lnSpc>
            </a:pPr>
            <a:r>
              <a:rPr lang="en-US" dirty="0" smtClean="0"/>
              <a:t>Call to privacy officer</a:t>
            </a:r>
          </a:p>
          <a:p>
            <a:pPr>
              <a:lnSpc>
                <a:spcPct val="150000"/>
              </a:lnSpc>
            </a:pPr>
            <a:r>
              <a:rPr lang="en-US" dirty="0" smtClean="0"/>
              <a:t>Insist on warrant</a:t>
            </a:r>
          </a:p>
          <a:p>
            <a:pPr>
              <a:lnSpc>
                <a:spcPct val="150000"/>
              </a:lnSpc>
            </a:pPr>
            <a:r>
              <a:rPr lang="en-US" dirty="0" smtClean="0"/>
              <a:t>Uphold rights of patient</a:t>
            </a:r>
          </a:p>
          <a:p>
            <a:pPr>
              <a:lnSpc>
                <a:spcPct val="150000"/>
              </a:lnSpc>
            </a:pPr>
            <a:r>
              <a:rPr lang="en-US" dirty="0" smtClean="0"/>
              <a:t>Follow HIPAA regulations</a:t>
            </a:r>
          </a:p>
          <a:p>
            <a:pPr>
              <a:lnSpc>
                <a:spcPct val="150000"/>
              </a:lnSpc>
            </a:pPr>
            <a:r>
              <a:rPr lang="en-US" dirty="0" smtClean="0"/>
              <a:t>Follow policies and procedures</a:t>
            </a:r>
          </a:p>
          <a:p>
            <a:pPr>
              <a:lnSpc>
                <a:spcPct val="150000"/>
              </a:lnSpc>
            </a:pPr>
            <a:r>
              <a:rPr lang="en-US" dirty="0" smtClean="0"/>
              <a:t>Protect Autonomy of patient</a:t>
            </a:r>
          </a:p>
          <a:p>
            <a:pPr>
              <a:lnSpc>
                <a:spcPct val="150000"/>
              </a:lnSpc>
            </a:pPr>
            <a:r>
              <a:rPr lang="en-US" dirty="0" smtClean="0"/>
              <a:t>Beneficence- patient’s best interests</a:t>
            </a:r>
          </a:p>
          <a:p>
            <a:pPr>
              <a:lnSpc>
                <a:spcPct val="150000"/>
              </a:lnSpc>
            </a:pPr>
            <a:r>
              <a:rPr lang="en-US" dirty="0" smtClean="0"/>
              <a:t>No Harm done (nonmaleficence)</a:t>
            </a:r>
          </a:p>
          <a:p>
            <a:pPr>
              <a:lnSpc>
                <a:spcPct val="150000"/>
              </a:lnSpc>
            </a:pPr>
            <a:r>
              <a:rPr lang="en-US" dirty="0" smtClean="0"/>
              <a:t>Fairness to patient and </a:t>
            </a:r>
            <a:r>
              <a:rPr lang="en-US" dirty="0" smtClean="0"/>
              <a:t>community- Justice</a:t>
            </a:r>
            <a:endParaRPr lang="en-US" dirty="0"/>
          </a:p>
        </p:txBody>
      </p:sp>
    </p:spTree>
    <p:extLst>
      <p:ext uri="{BB962C8B-B14F-4D97-AF65-F5344CB8AC3E}">
        <p14:creationId xmlns:p14="http://schemas.microsoft.com/office/powerpoint/2010/main" val="156547946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9067" y="296333"/>
            <a:ext cx="9601200" cy="1485900"/>
          </a:xfrm>
        </p:spPr>
        <p:txBody>
          <a:bodyPr/>
          <a:lstStyle/>
          <a:p>
            <a:r>
              <a:rPr lang="en-US" b="1" u="sng" dirty="0" smtClean="0"/>
              <a:t>HIPAA Misunderstandings</a:t>
            </a:r>
            <a:endParaRPr lang="en-US" b="1" u="sng" dirty="0"/>
          </a:p>
        </p:txBody>
      </p:sp>
      <p:sp>
        <p:nvSpPr>
          <p:cNvPr id="3" name="Content Placeholder 2"/>
          <p:cNvSpPr>
            <a:spLocks noGrp="1"/>
          </p:cNvSpPr>
          <p:nvPr>
            <p:ph idx="1"/>
          </p:nvPr>
        </p:nvSpPr>
        <p:spPr>
          <a:xfrm>
            <a:off x="999067" y="1354667"/>
            <a:ext cx="9601200" cy="3581400"/>
          </a:xfrm>
        </p:spPr>
        <p:txBody>
          <a:bodyPr/>
          <a:lstStyle/>
          <a:p>
            <a:pPr>
              <a:lnSpc>
                <a:spcPct val="150000"/>
              </a:lnSpc>
            </a:pPr>
            <a:r>
              <a:rPr lang="en-US" sz="2800" dirty="0" smtClean="0"/>
              <a:t>Obstacles to family support</a:t>
            </a:r>
          </a:p>
          <a:p>
            <a:pPr>
              <a:lnSpc>
                <a:spcPct val="150000"/>
              </a:lnSpc>
            </a:pPr>
            <a:r>
              <a:rPr lang="en-US" sz="2800" dirty="0" smtClean="0"/>
              <a:t>Barriers to Proper care and treatment in crisis situation</a:t>
            </a:r>
          </a:p>
          <a:p>
            <a:pPr>
              <a:lnSpc>
                <a:spcPct val="150000"/>
              </a:lnSpc>
            </a:pPr>
            <a:r>
              <a:rPr lang="en-US" sz="2800" dirty="0" smtClean="0"/>
              <a:t>Rigid/ Inflexible</a:t>
            </a:r>
          </a:p>
          <a:p>
            <a:endParaRPr lang="en-US" dirty="0" smtClean="0"/>
          </a:p>
          <a:p>
            <a:endParaRPr lang="en-US" dirty="0"/>
          </a:p>
        </p:txBody>
      </p:sp>
    </p:spTree>
    <p:extLst>
      <p:ext uri="{BB962C8B-B14F-4D97-AF65-F5344CB8AC3E}">
        <p14:creationId xmlns:p14="http://schemas.microsoft.com/office/powerpoint/2010/main" val="8357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1667"/>
            <a:ext cx="9601200" cy="1485900"/>
          </a:xfrm>
        </p:spPr>
        <p:txBody>
          <a:bodyPr/>
          <a:lstStyle/>
          <a:p>
            <a:r>
              <a:rPr lang="en-US" b="1" u="sng" dirty="0" smtClean="0"/>
              <a:t>Classic Version of the Hippocratic Oath</a:t>
            </a:r>
            <a:endParaRPr lang="en-US" b="1" u="sng" dirty="0"/>
          </a:p>
        </p:txBody>
      </p:sp>
      <p:sp>
        <p:nvSpPr>
          <p:cNvPr id="3" name="Content Placeholder 2"/>
          <p:cNvSpPr>
            <a:spLocks noGrp="1"/>
          </p:cNvSpPr>
          <p:nvPr>
            <p:ph idx="1"/>
          </p:nvPr>
        </p:nvSpPr>
        <p:spPr>
          <a:xfrm>
            <a:off x="1151466" y="1168400"/>
            <a:ext cx="9601200" cy="3581400"/>
          </a:xfrm>
        </p:spPr>
        <p:txBody>
          <a:bodyPr>
            <a:noAutofit/>
          </a:bodyPr>
          <a:lstStyle/>
          <a:p>
            <a:pPr>
              <a:lnSpc>
                <a:spcPct val="150000"/>
              </a:lnSpc>
            </a:pPr>
            <a:r>
              <a:rPr lang="en-US" dirty="0" smtClean="0"/>
              <a:t>“I swear by Apollo Physician and Asclepius and Hygeia and Panaceia and all the gods and goddesses, making them my witnesses, that I will fulfil according to my ability and judgement this oath and this covenant”</a:t>
            </a:r>
            <a:endParaRPr lang="en-US" dirty="0"/>
          </a:p>
          <a:p>
            <a:pPr>
              <a:lnSpc>
                <a:spcPct val="150000"/>
              </a:lnSpc>
            </a:pPr>
            <a:r>
              <a:rPr lang="is-IS" dirty="0" smtClean="0"/>
              <a:t>…What I may see or hear in the course of the treatment or even outside of the treatment in regard to the life of men, which on no account one must spread abroad, I will keep to myself, holding such things shameful to be spoken about.</a:t>
            </a:r>
          </a:p>
          <a:p>
            <a:pPr>
              <a:lnSpc>
                <a:spcPct val="150000"/>
              </a:lnSpc>
            </a:pPr>
            <a:r>
              <a:rPr lang="is-IS" dirty="0" smtClean="0"/>
              <a:t>If I fulfill this oath and do not violate it, may it be granted to me to enjoy life and art, being honored with fame among all men for all time to come; if I transgress it and swear falsely, may the opposite of all this be my lot.”</a:t>
            </a:r>
            <a:endParaRPr lang="en-US" dirty="0"/>
          </a:p>
        </p:txBody>
      </p:sp>
    </p:spTree>
    <p:extLst>
      <p:ext uri="{BB962C8B-B14F-4D97-AF65-F5344CB8AC3E}">
        <p14:creationId xmlns:p14="http://schemas.microsoft.com/office/powerpoint/2010/main" val="17471799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7" y="262466"/>
            <a:ext cx="9601200" cy="1485900"/>
          </a:xfrm>
        </p:spPr>
        <p:txBody>
          <a:bodyPr/>
          <a:lstStyle/>
          <a:p>
            <a:r>
              <a:rPr lang="en-US" b="1" u="sng" dirty="0" smtClean="0"/>
              <a:t>Opioid Crisis</a:t>
            </a:r>
            <a:endParaRPr lang="en-US" b="1" u="sng" dirty="0"/>
          </a:p>
        </p:txBody>
      </p:sp>
      <p:sp>
        <p:nvSpPr>
          <p:cNvPr id="3" name="Content Placeholder 2"/>
          <p:cNvSpPr>
            <a:spLocks noGrp="1"/>
          </p:cNvSpPr>
          <p:nvPr>
            <p:ph idx="1"/>
          </p:nvPr>
        </p:nvSpPr>
        <p:spPr>
          <a:xfrm>
            <a:off x="948267" y="1337733"/>
            <a:ext cx="10024533" cy="5300134"/>
          </a:xfrm>
        </p:spPr>
        <p:txBody>
          <a:bodyPr>
            <a:normAutofit lnSpcReduction="10000"/>
          </a:bodyPr>
          <a:lstStyle/>
          <a:p>
            <a:pPr>
              <a:lnSpc>
                <a:spcPct val="150000"/>
              </a:lnSpc>
            </a:pPr>
            <a:r>
              <a:rPr lang="en-US" dirty="0" smtClean="0"/>
              <a:t>October, 2017</a:t>
            </a:r>
          </a:p>
          <a:p>
            <a:pPr>
              <a:lnSpc>
                <a:spcPct val="150000"/>
              </a:lnSpc>
            </a:pPr>
            <a:r>
              <a:rPr lang="en-US" dirty="0" smtClean="0"/>
              <a:t>President Trump’s call to action in public health emergency</a:t>
            </a:r>
          </a:p>
          <a:p>
            <a:pPr>
              <a:lnSpc>
                <a:spcPct val="150000"/>
              </a:lnSpc>
            </a:pPr>
            <a:r>
              <a:rPr lang="en-US" dirty="0" smtClean="0"/>
              <a:t>Guidance on when and where HCPs can share PHI</a:t>
            </a:r>
          </a:p>
          <a:p>
            <a:pPr>
              <a:lnSpc>
                <a:spcPct val="150000"/>
              </a:lnSpc>
            </a:pPr>
            <a:r>
              <a:rPr lang="en-US" dirty="0" smtClean="0"/>
              <a:t>HHS brought all resources to bear to address the crisis</a:t>
            </a:r>
          </a:p>
          <a:p>
            <a:pPr>
              <a:lnSpc>
                <a:spcPct val="150000"/>
              </a:lnSpc>
            </a:pPr>
            <a:r>
              <a:rPr lang="en-US" dirty="0" smtClean="0"/>
              <a:t>“We know that support from family members and friends is key to helping people struggling with opioid addiction, but their loved ones can’t help if they aren’t informed of the problem”.  Acting HHS Secretary Eric D. Hargan</a:t>
            </a:r>
          </a:p>
          <a:p>
            <a:pPr>
              <a:lnSpc>
                <a:spcPct val="150000"/>
              </a:lnSpc>
            </a:pPr>
            <a:r>
              <a:rPr lang="en-US" dirty="0" smtClean="0"/>
              <a:t>“Our clarifying guidance will give medical professionals increased confidence in their ability to cooperate with friends and family members to help save lives.” HHS Press office</a:t>
            </a:r>
            <a:endParaRPr lang="en-US" dirty="0"/>
          </a:p>
        </p:txBody>
      </p:sp>
    </p:spTree>
    <p:extLst>
      <p:ext uri="{BB962C8B-B14F-4D97-AF65-F5344CB8AC3E}">
        <p14:creationId xmlns:p14="http://schemas.microsoft.com/office/powerpoint/2010/main" val="188145824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399" y="143933"/>
            <a:ext cx="9601200" cy="1485900"/>
          </a:xfrm>
        </p:spPr>
        <p:txBody>
          <a:bodyPr/>
          <a:lstStyle/>
          <a:p>
            <a:r>
              <a:rPr lang="en-US" b="1" u="sng" dirty="0" smtClean="0"/>
              <a:t>Disclosure permitted</a:t>
            </a:r>
            <a:endParaRPr lang="en-US" b="1" u="sng" dirty="0"/>
          </a:p>
        </p:txBody>
      </p:sp>
      <p:sp>
        <p:nvSpPr>
          <p:cNvPr id="3" name="Content Placeholder 2"/>
          <p:cNvSpPr>
            <a:spLocks noGrp="1"/>
          </p:cNvSpPr>
          <p:nvPr>
            <p:ph idx="1"/>
          </p:nvPr>
        </p:nvSpPr>
        <p:spPr>
          <a:xfrm>
            <a:off x="914399" y="886883"/>
            <a:ext cx="9601200" cy="5825067"/>
          </a:xfrm>
        </p:spPr>
        <p:txBody>
          <a:bodyPr>
            <a:normAutofit fontScale="85000" lnSpcReduction="20000"/>
          </a:bodyPr>
          <a:lstStyle/>
          <a:p>
            <a:pPr>
              <a:lnSpc>
                <a:spcPct val="170000"/>
              </a:lnSpc>
            </a:pPr>
            <a:r>
              <a:rPr lang="en-US" sz="2900" dirty="0" smtClean="0"/>
              <a:t>May share information with patient’s loved ones in certain emergency or dangerous situations.</a:t>
            </a:r>
          </a:p>
          <a:p>
            <a:pPr>
              <a:lnSpc>
                <a:spcPct val="170000"/>
              </a:lnSpc>
            </a:pPr>
            <a:r>
              <a:rPr lang="en-US" sz="2900" dirty="0" smtClean="0"/>
              <a:t>Informing </a:t>
            </a:r>
            <a:r>
              <a:rPr lang="en-US" sz="2900" dirty="0" smtClean="0"/>
              <a:t>persons in a position to prevent or lessen serious and imminent threat to a patient’s health or safety</a:t>
            </a:r>
          </a:p>
          <a:p>
            <a:pPr>
              <a:lnSpc>
                <a:spcPct val="170000"/>
              </a:lnSpc>
            </a:pPr>
            <a:r>
              <a:rPr lang="en-US" sz="2900" dirty="0" smtClean="0"/>
              <a:t>“It is critical for HCPs to understand how they can share information without violating the HIPAA Privacy Rule</a:t>
            </a:r>
          </a:p>
          <a:p>
            <a:pPr>
              <a:lnSpc>
                <a:spcPct val="170000"/>
              </a:lnSpc>
            </a:pPr>
            <a:r>
              <a:rPr lang="en-US" sz="2900" dirty="0" smtClean="0"/>
              <a:t>Caveat: “It </a:t>
            </a:r>
            <a:r>
              <a:rPr lang="en-US" sz="2900" dirty="0" smtClean="0"/>
              <a:t>is important to note that state or other privacy laws may also apply.  HIPAA does not interfere with state laws or medical ethic rules that are more protective of patient privacy.</a:t>
            </a:r>
          </a:p>
          <a:p>
            <a:endParaRPr lang="en-US" dirty="0"/>
          </a:p>
        </p:txBody>
      </p:sp>
    </p:spTree>
    <p:extLst>
      <p:ext uri="{BB962C8B-B14F-4D97-AF65-F5344CB8AC3E}">
        <p14:creationId xmlns:p14="http://schemas.microsoft.com/office/powerpoint/2010/main" val="199326881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799" y="313266"/>
            <a:ext cx="10701867" cy="1485900"/>
          </a:xfrm>
        </p:spPr>
        <p:txBody>
          <a:bodyPr>
            <a:normAutofit/>
          </a:bodyPr>
          <a:lstStyle/>
          <a:p>
            <a:r>
              <a:rPr lang="en-US" sz="3600" b="1" dirty="0" smtClean="0"/>
              <a:t>May share SOME health information WITHOUT patient’s permission under certain circumstances</a:t>
            </a:r>
            <a:endParaRPr lang="en-US" sz="3600" b="1" dirty="0"/>
          </a:p>
        </p:txBody>
      </p:sp>
      <p:sp>
        <p:nvSpPr>
          <p:cNvPr id="3" name="Content Placeholder 2"/>
          <p:cNvSpPr>
            <a:spLocks noGrp="1"/>
          </p:cNvSpPr>
          <p:nvPr>
            <p:ph idx="1"/>
          </p:nvPr>
        </p:nvSpPr>
        <p:spPr>
          <a:xfrm>
            <a:off x="1303865" y="1799166"/>
            <a:ext cx="9601200" cy="4241800"/>
          </a:xfrm>
        </p:spPr>
        <p:txBody>
          <a:bodyPr>
            <a:noAutofit/>
          </a:bodyPr>
          <a:lstStyle/>
          <a:p>
            <a:pPr>
              <a:lnSpc>
                <a:spcPct val="160000"/>
              </a:lnSpc>
            </a:pPr>
            <a:r>
              <a:rPr lang="en-US" sz="1800" dirty="0" smtClean="0"/>
              <a:t>Family or close friends</a:t>
            </a:r>
          </a:p>
          <a:p>
            <a:pPr>
              <a:lnSpc>
                <a:spcPct val="160000"/>
              </a:lnSpc>
            </a:pPr>
            <a:r>
              <a:rPr lang="en-US" sz="1800" dirty="0" smtClean="0"/>
              <a:t>Involved in care of patient</a:t>
            </a:r>
          </a:p>
          <a:p>
            <a:pPr>
              <a:lnSpc>
                <a:spcPct val="160000"/>
              </a:lnSpc>
            </a:pPr>
            <a:r>
              <a:rPr lang="en-US" sz="1800" dirty="0" smtClean="0"/>
              <a:t>Decision in best interest</a:t>
            </a:r>
          </a:p>
          <a:p>
            <a:pPr>
              <a:lnSpc>
                <a:spcPct val="160000"/>
              </a:lnSpc>
            </a:pPr>
            <a:r>
              <a:rPr lang="en-US" sz="1800" dirty="0" smtClean="0"/>
              <a:t>Incapacitated or unconscious patient</a:t>
            </a:r>
          </a:p>
          <a:p>
            <a:pPr>
              <a:lnSpc>
                <a:spcPct val="160000"/>
              </a:lnSpc>
            </a:pPr>
            <a:r>
              <a:rPr lang="en-US" sz="1800" dirty="0" smtClean="0"/>
              <a:t>Information directly related to family or friend’s involvement in care or payment of care</a:t>
            </a:r>
          </a:p>
          <a:p>
            <a:pPr>
              <a:lnSpc>
                <a:spcPct val="160000"/>
              </a:lnSpc>
            </a:pPr>
            <a:r>
              <a:rPr lang="en-US" sz="1800" dirty="0" smtClean="0"/>
              <a:t>About overdose and related medical information</a:t>
            </a:r>
          </a:p>
          <a:p>
            <a:pPr>
              <a:lnSpc>
                <a:spcPct val="160000"/>
              </a:lnSpc>
            </a:pPr>
            <a:r>
              <a:rPr lang="en-US" sz="1800" dirty="0" smtClean="0"/>
              <a:t>BUT, generally could not share medical information unrelated to the overdose without permission.</a:t>
            </a:r>
            <a:endParaRPr lang="en-US" sz="1800" dirty="0"/>
          </a:p>
        </p:txBody>
      </p:sp>
    </p:spTree>
    <p:extLst>
      <p:ext uri="{BB962C8B-B14F-4D97-AF65-F5344CB8AC3E}">
        <p14:creationId xmlns:p14="http://schemas.microsoft.com/office/powerpoint/2010/main" val="512558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May inform</a:t>
            </a:r>
            <a:endParaRPr lang="en-US" b="1" u="sng" dirty="0"/>
          </a:p>
        </p:txBody>
      </p:sp>
      <p:sp>
        <p:nvSpPr>
          <p:cNvPr id="3" name="Content Placeholder 2"/>
          <p:cNvSpPr>
            <a:spLocks noGrp="1"/>
          </p:cNvSpPr>
          <p:nvPr>
            <p:ph idx="1"/>
          </p:nvPr>
        </p:nvSpPr>
        <p:spPr>
          <a:xfrm>
            <a:off x="1371600" y="1845733"/>
            <a:ext cx="9601200" cy="3581400"/>
          </a:xfrm>
        </p:spPr>
        <p:txBody>
          <a:bodyPr/>
          <a:lstStyle/>
          <a:p>
            <a:r>
              <a:rPr lang="en-US" sz="3200" dirty="0" smtClean="0"/>
              <a:t>Persons in a position to lessen a serious and imminent threat to a patient’s health or safety.</a:t>
            </a:r>
          </a:p>
          <a:p>
            <a:endParaRPr lang="en-US" dirty="0"/>
          </a:p>
          <a:p>
            <a:endParaRPr lang="en-US" dirty="0"/>
          </a:p>
        </p:txBody>
      </p:sp>
    </p:spTree>
    <p:extLst>
      <p:ext uri="{BB962C8B-B14F-4D97-AF65-F5344CB8AC3E}">
        <p14:creationId xmlns:p14="http://schemas.microsoft.com/office/powerpoint/2010/main" val="30705244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To comply with HIPAA</a:t>
            </a:r>
            <a:endParaRPr lang="en-US" b="1" u="sng" dirty="0"/>
          </a:p>
        </p:txBody>
      </p:sp>
      <p:sp>
        <p:nvSpPr>
          <p:cNvPr id="3" name="Content Placeholder 2"/>
          <p:cNvSpPr>
            <a:spLocks noGrp="1"/>
          </p:cNvSpPr>
          <p:nvPr>
            <p:ph idx="1"/>
          </p:nvPr>
        </p:nvSpPr>
        <p:spPr>
          <a:xfrm>
            <a:off x="1219200" y="1794933"/>
            <a:ext cx="9601200" cy="3581400"/>
          </a:xfrm>
        </p:spPr>
        <p:txBody>
          <a:bodyPr>
            <a:noAutofit/>
          </a:bodyPr>
          <a:lstStyle/>
          <a:p>
            <a:r>
              <a:rPr lang="en-US" sz="2400" dirty="0" smtClean="0"/>
              <a:t>Doctor informs family, friends, or caregivers of opioid abuse after determining</a:t>
            </a:r>
            <a:r>
              <a:rPr lang="en-US" sz="2400" dirty="0" smtClean="0"/>
              <a:t>:</a:t>
            </a:r>
            <a:endParaRPr lang="en-US" sz="2400" dirty="0"/>
          </a:p>
          <a:p>
            <a:pPr lvl="1">
              <a:lnSpc>
                <a:spcPct val="150000"/>
              </a:lnSpc>
            </a:pPr>
            <a:r>
              <a:rPr lang="en-US" sz="2400" dirty="0" smtClean="0"/>
              <a:t>       Based on facts and circumstances</a:t>
            </a:r>
          </a:p>
          <a:p>
            <a:pPr lvl="1">
              <a:lnSpc>
                <a:spcPct val="150000"/>
              </a:lnSpc>
            </a:pPr>
            <a:r>
              <a:rPr lang="en-US" sz="2400" dirty="0"/>
              <a:t> </a:t>
            </a:r>
            <a:r>
              <a:rPr lang="en-US" sz="2400" dirty="0" smtClean="0"/>
              <a:t>      That patient poses a serious and imminent </a:t>
            </a:r>
            <a:r>
              <a:rPr lang="en-US" sz="2400" dirty="0" smtClean="0"/>
              <a:t>threat to </a:t>
            </a:r>
            <a:r>
              <a:rPr lang="en-US" sz="2400" dirty="0" smtClean="0"/>
              <a:t>his or her </a:t>
            </a:r>
            <a:r>
              <a:rPr lang="en-US" sz="2400" dirty="0" smtClean="0"/>
              <a:t>    	health </a:t>
            </a:r>
            <a:r>
              <a:rPr lang="en-US" sz="2400" dirty="0" smtClean="0"/>
              <a:t>through </a:t>
            </a:r>
            <a:r>
              <a:rPr lang="en-US" sz="2400" dirty="0" smtClean="0"/>
              <a:t>continued </a:t>
            </a:r>
            <a:r>
              <a:rPr lang="en-US" sz="2400" dirty="0" smtClean="0"/>
              <a:t>opioid abuse</a:t>
            </a:r>
          </a:p>
          <a:p>
            <a:pPr lvl="1">
              <a:lnSpc>
                <a:spcPct val="150000"/>
              </a:lnSpc>
            </a:pPr>
            <a:r>
              <a:rPr lang="en-US" sz="2400" dirty="0"/>
              <a:t> </a:t>
            </a:r>
            <a:r>
              <a:rPr lang="en-US" sz="2400" dirty="0" smtClean="0"/>
              <a:t>       </a:t>
            </a:r>
            <a:r>
              <a:rPr lang="en-US" sz="2400" dirty="0" smtClean="0"/>
              <a:t>Upon </a:t>
            </a:r>
            <a:r>
              <a:rPr lang="en-US" sz="2400" dirty="0" smtClean="0"/>
              <a:t>discharge</a:t>
            </a:r>
            <a:endParaRPr lang="en-US" sz="2400" dirty="0"/>
          </a:p>
        </p:txBody>
      </p:sp>
    </p:spTree>
    <p:extLst>
      <p:ext uri="{BB962C8B-B14F-4D97-AF65-F5344CB8AC3E}">
        <p14:creationId xmlns:p14="http://schemas.microsoft.com/office/powerpoint/2010/main" val="20045777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431800"/>
            <a:ext cx="9601200" cy="1485900"/>
          </a:xfrm>
        </p:spPr>
        <p:txBody>
          <a:bodyPr/>
          <a:lstStyle/>
          <a:p>
            <a:r>
              <a:rPr lang="en-US" b="1" u="sng" dirty="0" smtClean="0"/>
              <a:t>HIPAA respects individual autonomy</a:t>
            </a:r>
            <a:endParaRPr lang="en-US" b="1" u="sng" dirty="0"/>
          </a:p>
        </p:txBody>
      </p:sp>
      <p:sp>
        <p:nvSpPr>
          <p:cNvPr id="3" name="Content Placeholder 2"/>
          <p:cNvSpPr>
            <a:spLocks noGrp="1"/>
          </p:cNvSpPr>
          <p:nvPr>
            <p:ph idx="1"/>
          </p:nvPr>
        </p:nvSpPr>
        <p:spPr>
          <a:xfrm>
            <a:off x="1219200" y="1490134"/>
            <a:ext cx="9601200" cy="4250266"/>
          </a:xfrm>
        </p:spPr>
        <p:txBody>
          <a:bodyPr>
            <a:normAutofit/>
          </a:bodyPr>
          <a:lstStyle/>
          <a:p>
            <a:pPr>
              <a:lnSpc>
                <a:spcPct val="150000"/>
              </a:lnSpc>
            </a:pPr>
            <a:r>
              <a:rPr lang="en-US" dirty="0" smtClean="0"/>
              <a:t>Certain limitations on sharing health information with family members, friends, and others without patient’s </a:t>
            </a:r>
            <a:r>
              <a:rPr lang="en-US" dirty="0" smtClean="0"/>
              <a:t>agreement</a:t>
            </a:r>
            <a:endParaRPr lang="en-US" dirty="0"/>
          </a:p>
          <a:p>
            <a:pPr>
              <a:lnSpc>
                <a:spcPct val="150000"/>
              </a:lnSpc>
            </a:pPr>
            <a:r>
              <a:rPr lang="en-US" dirty="0" smtClean="0"/>
              <a:t> </a:t>
            </a:r>
            <a:r>
              <a:rPr lang="en-US" dirty="0" smtClean="0"/>
              <a:t>Patient </a:t>
            </a:r>
            <a:r>
              <a:rPr lang="en-US" dirty="0" smtClean="0"/>
              <a:t>must have opportunity to agree or object to sharing information</a:t>
            </a:r>
          </a:p>
          <a:p>
            <a:pPr>
              <a:lnSpc>
                <a:spcPct val="150000"/>
              </a:lnSpc>
            </a:pPr>
            <a:r>
              <a:rPr lang="en-US" dirty="0"/>
              <a:t> </a:t>
            </a:r>
            <a:r>
              <a:rPr lang="en-US" dirty="0" smtClean="0"/>
              <a:t> </a:t>
            </a:r>
            <a:r>
              <a:rPr lang="en-US" dirty="0" smtClean="0"/>
              <a:t>Provider </a:t>
            </a:r>
            <a:r>
              <a:rPr lang="en-US" dirty="0" smtClean="0"/>
              <a:t>is not permitted to share information about patients who currently have capacity to make own health care decisions and object to sharing the information (generally or to specific persons)</a:t>
            </a:r>
          </a:p>
          <a:p>
            <a:pPr>
              <a:lnSpc>
                <a:spcPct val="150000"/>
              </a:lnSpc>
            </a:pPr>
            <a:r>
              <a:rPr lang="en-US" dirty="0"/>
              <a:t> </a:t>
            </a:r>
            <a:r>
              <a:rPr lang="en-US" dirty="0" smtClean="0"/>
              <a:t> </a:t>
            </a:r>
            <a:r>
              <a:rPr lang="en-US" dirty="0" smtClean="0"/>
              <a:t>UNLESS </a:t>
            </a:r>
            <a:r>
              <a:rPr lang="en-US" dirty="0" smtClean="0"/>
              <a:t>there is a serious and imminent threat of harm to health</a:t>
            </a:r>
            <a:endParaRPr lang="en-US" dirty="0"/>
          </a:p>
        </p:txBody>
      </p:sp>
    </p:spTree>
    <p:extLst>
      <p:ext uri="{BB962C8B-B14F-4D97-AF65-F5344CB8AC3E}">
        <p14:creationId xmlns:p14="http://schemas.microsoft.com/office/powerpoint/2010/main" val="141386402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85333" y="245533"/>
            <a:ext cx="10532534" cy="1485900"/>
          </a:xfrm>
        </p:spPr>
        <p:txBody>
          <a:bodyPr>
            <a:normAutofit/>
          </a:bodyPr>
          <a:lstStyle/>
          <a:p>
            <a:r>
              <a:rPr lang="en-US" sz="3600" b="1" u="sng" dirty="0" smtClean="0"/>
              <a:t>HIPAA anticipates that a Patient’s </a:t>
            </a:r>
            <a:r>
              <a:rPr lang="en-US" sz="3600" b="1" u="sng" dirty="0" smtClean="0"/>
              <a:t>decision making </a:t>
            </a:r>
            <a:r>
              <a:rPr lang="en-US" sz="3600" b="1" u="sng" dirty="0" smtClean="0"/>
              <a:t>capacity may change in course of treatment</a:t>
            </a:r>
            <a:endParaRPr lang="en-US" sz="3600" b="1" u="sng" dirty="0"/>
          </a:p>
        </p:txBody>
      </p:sp>
      <p:sp>
        <p:nvSpPr>
          <p:cNvPr id="3" name="Content Placeholder 2"/>
          <p:cNvSpPr>
            <a:spLocks noGrp="1"/>
          </p:cNvSpPr>
          <p:nvPr>
            <p:ph idx="1"/>
          </p:nvPr>
        </p:nvSpPr>
        <p:spPr>
          <a:xfrm>
            <a:off x="1371600" y="1337733"/>
            <a:ext cx="9601200" cy="5215467"/>
          </a:xfrm>
        </p:spPr>
        <p:txBody>
          <a:bodyPr>
            <a:normAutofit lnSpcReduction="10000"/>
          </a:bodyPr>
          <a:lstStyle/>
          <a:p>
            <a:pPr>
              <a:lnSpc>
                <a:spcPct val="160000"/>
              </a:lnSpc>
            </a:pPr>
            <a:r>
              <a:rPr lang="en-US" dirty="0" smtClean="0"/>
              <a:t>Decision- making capacity may be temporary and situational</a:t>
            </a:r>
          </a:p>
          <a:p>
            <a:pPr>
              <a:lnSpc>
                <a:spcPct val="160000"/>
              </a:lnSpc>
            </a:pPr>
            <a:r>
              <a:rPr lang="en-US" dirty="0" smtClean="0"/>
              <a:t>No need to rise to level of appointment by law of another decision maker</a:t>
            </a:r>
          </a:p>
          <a:p>
            <a:pPr>
              <a:lnSpc>
                <a:spcPct val="160000"/>
              </a:lnSpc>
            </a:pPr>
            <a:r>
              <a:rPr lang="en-US" dirty="0" smtClean="0"/>
              <a:t>HCPs decide if sharing information is in best interest</a:t>
            </a:r>
          </a:p>
          <a:p>
            <a:pPr>
              <a:lnSpc>
                <a:spcPct val="160000"/>
              </a:lnSpc>
            </a:pPr>
            <a:r>
              <a:rPr lang="en-US" dirty="0" smtClean="0"/>
              <a:t>How much and what type is appropriate to share</a:t>
            </a:r>
          </a:p>
          <a:p>
            <a:pPr>
              <a:lnSpc>
                <a:spcPct val="160000"/>
              </a:lnSpc>
            </a:pPr>
            <a:r>
              <a:rPr lang="en-US" dirty="0" smtClean="0"/>
              <a:t>While patient is incapacitated</a:t>
            </a:r>
          </a:p>
          <a:p>
            <a:pPr>
              <a:lnSpc>
                <a:spcPct val="160000"/>
              </a:lnSpc>
            </a:pPr>
            <a:r>
              <a:rPr lang="en-US" dirty="0" smtClean="0"/>
              <a:t>Information shared must be related to the person’s involvement with patient’s health care or payment for such care.</a:t>
            </a:r>
          </a:p>
          <a:p>
            <a:pPr>
              <a:lnSpc>
                <a:spcPct val="160000"/>
              </a:lnSpc>
            </a:pPr>
            <a:r>
              <a:rPr lang="en-US" dirty="0" smtClean="0"/>
              <a:t>If capacity returns and patient objects to future sharing, the provider may still share information to prevent or lessen serious and imminent threat to health or safety.</a:t>
            </a:r>
          </a:p>
          <a:p>
            <a:endParaRPr lang="en-US" dirty="0"/>
          </a:p>
        </p:txBody>
      </p:sp>
    </p:spTree>
    <p:extLst>
      <p:ext uri="{BB962C8B-B14F-4D97-AF65-F5344CB8AC3E}">
        <p14:creationId xmlns:p14="http://schemas.microsoft.com/office/powerpoint/2010/main" val="135315462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32933" y="245534"/>
            <a:ext cx="9601200" cy="1485900"/>
          </a:xfrm>
        </p:spPr>
        <p:txBody>
          <a:bodyPr/>
          <a:lstStyle/>
          <a:p>
            <a:r>
              <a:rPr lang="en-US" b="1" u="sng" dirty="0" smtClean="0"/>
              <a:t>HIPAA recognizes patient’s personal representatives according to state law.</a:t>
            </a:r>
            <a:endParaRPr lang="en-US" b="1" u="sng" dirty="0"/>
          </a:p>
        </p:txBody>
      </p:sp>
      <p:sp>
        <p:nvSpPr>
          <p:cNvPr id="3" name="Content Placeholder 2"/>
          <p:cNvSpPr>
            <a:spLocks noGrp="1"/>
          </p:cNvSpPr>
          <p:nvPr>
            <p:ph idx="1"/>
          </p:nvPr>
        </p:nvSpPr>
        <p:spPr>
          <a:xfrm>
            <a:off x="1032933" y="1731433"/>
            <a:ext cx="9939867" cy="4550833"/>
          </a:xfrm>
        </p:spPr>
        <p:txBody>
          <a:bodyPr>
            <a:noAutofit/>
          </a:bodyPr>
          <a:lstStyle/>
          <a:p>
            <a:pPr>
              <a:lnSpc>
                <a:spcPct val="150000"/>
              </a:lnSpc>
            </a:pPr>
            <a:r>
              <a:rPr lang="en-US" sz="2400" dirty="0" smtClean="0"/>
              <a:t>Personal representatives have right to request and obtain any information about patient that the patient could obtain.</a:t>
            </a:r>
          </a:p>
          <a:p>
            <a:pPr>
              <a:lnSpc>
                <a:spcPct val="150000"/>
              </a:lnSpc>
            </a:pPr>
            <a:r>
              <a:rPr lang="en-US" sz="2400" dirty="0" smtClean="0"/>
              <a:t>Health care decision making authority under state law.</a:t>
            </a:r>
          </a:p>
          <a:p>
            <a:pPr>
              <a:lnSpc>
                <a:spcPct val="150000"/>
              </a:lnSpc>
            </a:pPr>
            <a:r>
              <a:rPr lang="en-US" sz="2400" dirty="0" smtClean="0"/>
              <a:t>Authority through parental relationship between parent or guardian of an un-emancipated minor, or through written directive, health care power of attorney, appointment of a guardian a determination of incompetency, or other recognition consistent with state laws to act on behalf of individual making health care related decisions.</a:t>
            </a:r>
            <a:endParaRPr lang="en-US" sz="2400" dirty="0"/>
          </a:p>
        </p:txBody>
      </p:sp>
    </p:spTree>
    <p:extLst>
      <p:ext uri="{BB962C8B-B14F-4D97-AF65-F5344CB8AC3E}">
        <p14:creationId xmlns:p14="http://schemas.microsoft.com/office/powerpoint/2010/main" val="26722681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81000"/>
            <a:ext cx="9601200" cy="1485900"/>
          </a:xfrm>
        </p:spPr>
        <p:txBody>
          <a:bodyPr/>
          <a:lstStyle/>
          <a:p>
            <a:r>
              <a:rPr lang="en-US" b="1" i="1" dirty="0" smtClean="0"/>
              <a:t>How </a:t>
            </a:r>
            <a:r>
              <a:rPr lang="en-US" b="1" i="1" dirty="0" smtClean="0"/>
              <a:t>HIPAA Allows Doctors to Respond to the Opioid </a:t>
            </a:r>
            <a:r>
              <a:rPr lang="en-US" b="1" i="1" dirty="0" smtClean="0"/>
              <a:t>Crisis</a:t>
            </a:r>
            <a:endParaRPr lang="en-US" b="1" i="1" dirty="0"/>
          </a:p>
        </p:txBody>
      </p:sp>
      <p:sp>
        <p:nvSpPr>
          <p:cNvPr id="3" name="Content Placeholder 2"/>
          <p:cNvSpPr>
            <a:spLocks noGrp="1"/>
          </p:cNvSpPr>
          <p:nvPr>
            <p:ph idx="1"/>
          </p:nvPr>
        </p:nvSpPr>
        <p:spPr>
          <a:xfrm>
            <a:off x="1371600" y="1866900"/>
            <a:ext cx="9601200" cy="4533900"/>
          </a:xfrm>
        </p:spPr>
        <p:txBody>
          <a:bodyPr>
            <a:noAutofit/>
          </a:bodyPr>
          <a:lstStyle/>
          <a:p>
            <a:r>
              <a:rPr lang="en-US" sz="2400" dirty="0" smtClean="0"/>
              <a:t>Address misunderstandings</a:t>
            </a:r>
          </a:p>
          <a:p>
            <a:r>
              <a:rPr lang="en-US" sz="2400" dirty="0" smtClean="0"/>
              <a:t>Obstacles to family support</a:t>
            </a:r>
          </a:p>
          <a:p>
            <a:r>
              <a:rPr lang="en-US" sz="2400" dirty="0" smtClean="0"/>
              <a:t>Crucial to proper care and treatment</a:t>
            </a:r>
          </a:p>
          <a:p>
            <a:r>
              <a:rPr lang="en-US" sz="2400" dirty="0" smtClean="0"/>
              <a:t>Crisis situation</a:t>
            </a:r>
          </a:p>
          <a:p>
            <a:r>
              <a:rPr lang="en-US" sz="2400" dirty="0" smtClean="0"/>
              <a:t>Broad ability to share health information with patients’ family members with certain crisis situations without violating HIPAA privacy regulations</a:t>
            </a:r>
          </a:p>
          <a:p>
            <a:r>
              <a:rPr lang="en-US" sz="2400" dirty="0" smtClean="0"/>
              <a:t>Policy considerations</a:t>
            </a:r>
          </a:p>
          <a:p>
            <a:r>
              <a:rPr lang="en-US" sz="2400" dirty="0" smtClean="0"/>
              <a:t>Right thing to do</a:t>
            </a:r>
          </a:p>
          <a:p>
            <a:r>
              <a:rPr lang="en-US" sz="2400" dirty="0" smtClean="0"/>
              <a:t>The ETHICAL thing to do</a:t>
            </a:r>
            <a:endParaRPr lang="en-US" sz="2400" dirty="0"/>
          </a:p>
        </p:txBody>
      </p:sp>
    </p:spTree>
    <p:extLst>
      <p:ext uri="{BB962C8B-B14F-4D97-AF65-F5344CB8AC3E}">
        <p14:creationId xmlns:p14="http://schemas.microsoft.com/office/powerpoint/2010/main" val="5102473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245534"/>
            <a:ext cx="9601200" cy="1485900"/>
          </a:xfrm>
        </p:spPr>
        <p:txBody>
          <a:bodyPr/>
          <a:lstStyle/>
          <a:p>
            <a:r>
              <a:rPr lang="en-US" b="1" u="sng" dirty="0" smtClean="0"/>
              <a:t>Permitted </a:t>
            </a:r>
            <a:r>
              <a:rPr lang="en-US" b="1" u="sng" dirty="0" smtClean="0"/>
              <a:t>Uses </a:t>
            </a:r>
            <a:r>
              <a:rPr lang="en-US" b="1" u="sng" dirty="0" smtClean="0"/>
              <a:t>and disclosures of PHI</a:t>
            </a:r>
            <a:endParaRPr lang="en-US" b="1" u="sng" dirty="0"/>
          </a:p>
        </p:txBody>
      </p:sp>
      <p:sp>
        <p:nvSpPr>
          <p:cNvPr id="3" name="Content Placeholder 2"/>
          <p:cNvSpPr>
            <a:spLocks noGrp="1"/>
          </p:cNvSpPr>
          <p:nvPr>
            <p:ph idx="1"/>
          </p:nvPr>
        </p:nvSpPr>
        <p:spPr>
          <a:xfrm>
            <a:off x="1100667" y="1191683"/>
            <a:ext cx="9601200" cy="4301067"/>
          </a:xfrm>
        </p:spPr>
        <p:txBody>
          <a:bodyPr>
            <a:noAutofit/>
          </a:bodyPr>
          <a:lstStyle/>
          <a:p>
            <a:pPr>
              <a:lnSpc>
                <a:spcPct val="150000"/>
              </a:lnSpc>
            </a:pPr>
            <a:r>
              <a:rPr lang="en-US" sz="2400" dirty="0" smtClean="0"/>
              <a:t>The use and disclosure is required for treatment, payment or other health care operations (TPO</a:t>
            </a:r>
            <a:r>
              <a:rPr lang="en-US" sz="2400" dirty="0" smtClean="0"/>
              <a:t>)</a:t>
            </a:r>
            <a:endParaRPr lang="en-US" sz="2400" dirty="0"/>
          </a:p>
          <a:p>
            <a:pPr>
              <a:lnSpc>
                <a:spcPct val="150000"/>
              </a:lnSpc>
            </a:pPr>
            <a:r>
              <a:rPr lang="en-US" sz="2400" dirty="0" smtClean="0"/>
              <a:t>An emergency situation where a healthcare decision must be made by a person that the individual has previously given consent or a healthcare professional in charge who must use professional </a:t>
            </a:r>
            <a:r>
              <a:rPr lang="en-US" sz="2400" dirty="0" smtClean="0"/>
              <a:t>judgement</a:t>
            </a:r>
            <a:endParaRPr lang="en-US" sz="2400" dirty="0"/>
          </a:p>
          <a:p>
            <a:pPr>
              <a:lnSpc>
                <a:spcPct val="150000"/>
              </a:lnSpc>
            </a:pPr>
            <a:r>
              <a:rPr lang="en-US" sz="2400" dirty="0" smtClean="0"/>
              <a:t>The healthcare provider should limit the PHI disclosure to the minimum amount needed for the circumstances in order to continue to protect the patient’s privacy as much as possible.</a:t>
            </a:r>
            <a:endParaRPr lang="en-US" sz="2400" dirty="0"/>
          </a:p>
        </p:txBody>
      </p:sp>
    </p:spTree>
    <p:extLst>
      <p:ext uri="{BB962C8B-B14F-4D97-AF65-F5344CB8AC3E}">
        <p14:creationId xmlns:p14="http://schemas.microsoft.com/office/powerpoint/2010/main" val="13613259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28600"/>
            <a:ext cx="9601200" cy="1485900"/>
          </a:xfrm>
        </p:spPr>
        <p:txBody>
          <a:bodyPr/>
          <a:lstStyle/>
          <a:p>
            <a:r>
              <a:rPr lang="en-US" b="1" u="sng" dirty="0" smtClean="0"/>
              <a:t>Modernized version of Hippocratic Oath</a:t>
            </a:r>
            <a:endParaRPr lang="en-US" b="1" u="sng" dirty="0"/>
          </a:p>
        </p:txBody>
      </p:sp>
      <p:sp>
        <p:nvSpPr>
          <p:cNvPr id="3" name="Content Placeholder 2"/>
          <p:cNvSpPr>
            <a:spLocks noGrp="1"/>
          </p:cNvSpPr>
          <p:nvPr>
            <p:ph idx="1"/>
          </p:nvPr>
        </p:nvSpPr>
        <p:spPr>
          <a:xfrm>
            <a:off x="1100667" y="971550"/>
            <a:ext cx="10058400" cy="3905250"/>
          </a:xfrm>
        </p:spPr>
        <p:txBody>
          <a:bodyPr>
            <a:normAutofit/>
          </a:bodyPr>
          <a:lstStyle/>
          <a:p>
            <a:pPr>
              <a:lnSpc>
                <a:spcPct val="150000"/>
              </a:lnSpc>
            </a:pPr>
            <a:r>
              <a:rPr lang="en-US" sz="2800" dirty="0" smtClean="0"/>
              <a:t>“What I may see or hear in the course of the treatment or even outside of the treatment in regard to the life of men, which on no account one must spread abroad, I will keep to myself holding such things shameful to be spoken about.”</a:t>
            </a:r>
          </a:p>
          <a:p>
            <a:pPr marL="0" indent="0" algn="ctr">
              <a:lnSpc>
                <a:spcPct val="150000"/>
              </a:lnSpc>
              <a:buNone/>
            </a:pPr>
            <a:r>
              <a:rPr lang="en-US" sz="4400" i="1" dirty="0" smtClean="0"/>
              <a:t>Dr. Louis Lasagna</a:t>
            </a:r>
            <a:endParaRPr lang="en-US" sz="4400" i="1" dirty="0"/>
          </a:p>
        </p:txBody>
      </p:sp>
    </p:spTree>
    <p:extLst>
      <p:ext uri="{BB962C8B-B14F-4D97-AF65-F5344CB8AC3E}">
        <p14:creationId xmlns:p14="http://schemas.microsoft.com/office/powerpoint/2010/main" val="122404584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800" y="414866"/>
            <a:ext cx="9601200" cy="1485900"/>
          </a:xfrm>
        </p:spPr>
        <p:txBody>
          <a:bodyPr/>
          <a:lstStyle/>
          <a:p>
            <a:r>
              <a:rPr lang="en-US" b="1" u="sng" dirty="0" smtClean="0"/>
              <a:t>Permitted </a:t>
            </a:r>
            <a:r>
              <a:rPr lang="en-US" b="1" u="sng" dirty="0" smtClean="0"/>
              <a:t>Uses </a:t>
            </a:r>
            <a:r>
              <a:rPr lang="en-US" b="1" u="sng" dirty="0" smtClean="0"/>
              <a:t>and </a:t>
            </a:r>
            <a:r>
              <a:rPr lang="en-US" b="1" u="sng" dirty="0" smtClean="0"/>
              <a:t>Disclosures</a:t>
            </a:r>
            <a:endParaRPr lang="en-US" b="1" u="sng" dirty="0"/>
          </a:p>
        </p:txBody>
      </p:sp>
      <p:sp>
        <p:nvSpPr>
          <p:cNvPr id="3" name="Content Placeholder 2"/>
          <p:cNvSpPr>
            <a:spLocks noGrp="1"/>
          </p:cNvSpPr>
          <p:nvPr>
            <p:ph idx="1"/>
          </p:nvPr>
        </p:nvSpPr>
        <p:spPr>
          <a:xfrm>
            <a:off x="1117600" y="1286933"/>
            <a:ext cx="9601200" cy="3581400"/>
          </a:xfrm>
        </p:spPr>
        <p:txBody>
          <a:bodyPr>
            <a:noAutofit/>
          </a:bodyPr>
          <a:lstStyle/>
          <a:p>
            <a:pPr>
              <a:lnSpc>
                <a:spcPct val="150000"/>
              </a:lnSpc>
            </a:pPr>
            <a:r>
              <a:rPr lang="en-US" sz="2400" dirty="0" smtClean="0"/>
              <a:t>“For treatment, payment, or health care operations, which in some cases requires A GOOD FAITH EFFORT to obtain the individual’s written acknowledgement of receipt of the covered entity’s notice of privacy practices</a:t>
            </a:r>
            <a:r>
              <a:rPr lang="en-US" sz="2400" dirty="0" smtClean="0"/>
              <a:t>.”</a:t>
            </a:r>
            <a:endParaRPr lang="en-US" sz="2400" dirty="0"/>
          </a:p>
          <a:p>
            <a:pPr>
              <a:lnSpc>
                <a:spcPct val="150000"/>
              </a:lnSpc>
            </a:pPr>
            <a:r>
              <a:rPr lang="en-US" sz="2400" dirty="0" smtClean="0"/>
              <a:t>Assumption that appropriate consent or authorization was accurately obtained.</a:t>
            </a:r>
          </a:p>
          <a:p>
            <a:pPr>
              <a:lnSpc>
                <a:spcPct val="150000"/>
              </a:lnSpc>
            </a:pPr>
            <a:r>
              <a:rPr lang="en-US" sz="2400" dirty="0" smtClean="0"/>
              <a:t>Proforma-”Done or produced as a matter of form.”  ”A standard document, form, or financial statement.” “As a matter of form.” “assumed”</a:t>
            </a:r>
            <a:endParaRPr lang="en-US" sz="2400" dirty="0"/>
          </a:p>
        </p:txBody>
      </p:sp>
    </p:spTree>
    <p:extLst>
      <p:ext uri="{BB962C8B-B14F-4D97-AF65-F5344CB8AC3E}">
        <p14:creationId xmlns:p14="http://schemas.microsoft.com/office/powerpoint/2010/main" val="172492133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599" y="685800"/>
            <a:ext cx="10227733" cy="1485900"/>
          </a:xfrm>
        </p:spPr>
        <p:txBody>
          <a:bodyPr>
            <a:normAutofit/>
          </a:bodyPr>
          <a:lstStyle/>
          <a:p>
            <a:r>
              <a:rPr lang="en-US" b="1" u="sng" dirty="0" smtClean="0"/>
              <a:t>HIPAA- Use of PHI without patient consent</a:t>
            </a:r>
            <a:endParaRPr lang="en-US" b="1" u="sng" dirty="0"/>
          </a:p>
        </p:txBody>
      </p:sp>
      <p:sp>
        <p:nvSpPr>
          <p:cNvPr id="3" name="Content Placeholder 2"/>
          <p:cNvSpPr>
            <a:spLocks noGrp="1"/>
          </p:cNvSpPr>
          <p:nvPr>
            <p:ph idx="1"/>
          </p:nvPr>
        </p:nvSpPr>
        <p:spPr>
          <a:xfrm>
            <a:off x="1371600" y="1913467"/>
            <a:ext cx="9601200" cy="3953933"/>
          </a:xfrm>
        </p:spPr>
        <p:txBody>
          <a:bodyPr>
            <a:normAutofit/>
          </a:bodyPr>
          <a:lstStyle/>
          <a:p>
            <a:pPr>
              <a:lnSpc>
                <a:spcPct val="150000"/>
              </a:lnSpc>
            </a:pPr>
            <a:r>
              <a:rPr lang="en-US" sz="2400" dirty="0" smtClean="0"/>
              <a:t>TPO</a:t>
            </a:r>
          </a:p>
          <a:p>
            <a:pPr>
              <a:lnSpc>
                <a:spcPct val="150000"/>
              </a:lnSpc>
            </a:pPr>
            <a:r>
              <a:rPr lang="en-US" sz="2400" dirty="0" smtClean="0"/>
              <a:t>Required by law(mandatory reporting to state agencies)</a:t>
            </a:r>
          </a:p>
          <a:p>
            <a:pPr>
              <a:lnSpc>
                <a:spcPct val="150000"/>
              </a:lnSpc>
            </a:pPr>
            <a:r>
              <a:rPr lang="en-US" sz="2400" dirty="0" smtClean="0"/>
              <a:t>To law enforcement in specific circumstances</a:t>
            </a:r>
          </a:p>
          <a:p>
            <a:pPr>
              <a:lnSpc>
                <a:spcPct val="150000"/>
              </a:lnSpc>
            </a:pPr>
            <a:r>
              <a:rPr lang="en-US" sz="2400" dirty="0" smtClean="0"/>
              <a:t>For certain litigation purposes</a:t>
            </a:r>
          </a:p>
          <a:p>
            <a:pPr algn="ctr"/>
            <a:endParaRPr lang="en-US" dirty="0"/>
          </a:p>
          <a:p>
            <a:pPr marL="0" indent="0" algn="ctr">
              <a:buNone/>
            </a:pPr>
            <a:r>
              <a:rPr lang="en-US" dirty="0" smtClean="0"/>
              <a:t>Release </a:t>
            </a:r>
            <a:r>
              <a:rPr lang="en-US" dirty="0" smtClean="0"/>
              <a:t>of information for any purpose other than TPO may be made only with the patient’s specific authorization unless otherwise permitted by HIPAA.</a:t>
            </a:r>
            <a:endParaRPr lang="en-US" dirty="0"/>
          </a:p>
        </p:txBody>
      </p:sp>
    </p:spTree>
    <p:extLst>
      <p:ext uri="{BB962C8B-B14F-4D97-AF65-F5344CB8AC3E}">
        <p14:creationId xmlns:p14="http://schemas.microsoft.com/office/powerpoint/2010/main" val="74358565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Right to Request Restriction of USE</a:t>
            </a:r>
            <a:endParaRPr lang="en-US" b="1" u="sng" dirty="0"/>
          </a:p>
        </p:txBody>
      </p:sp>
      <p:sp>
        <p:nvSpPr>
          <p:cNvPr id="3" name="Content Placeholder 2"/>
          <p:cNvSpPr>
            <a:spLocks noGrp="1"/>
          </p:cNvSpPr>
          <p:nvPr>
            <p:ph idx="1"/>
          </p:nvPr>
        </p:nvSpPr>
        <p:spPr>
          <a:xfrm>
            <a:off x="1371600" y="1574800"/>
            <a:ext cx="9601200" cy="4292600"/>
          </a:xfrm>
        </p:spPr>
        <p:txBody>
          <a:bodyPr>
            <a:noAutofit/>
          </a:bodyPr>
          <a:lstStyle/>
          <a:p>
            <a:pPr>
              <a:lnSpc>
                <a:spcPct val="150000"/>
              </a:lnSpc>
            </a:pPr>
            <a:r>
              <a:rPr lang="en-US" sz="2400" dirty="0" smtClean="0"/>
              <a:t>Right to request restrictions on a CE’s use or disclosure of a patient’s PHI for treatment, payment or health care operations</a:t>
            </a:r>
          </a:p>
          <a:p>
            <a:pPr>
              <a:lnSpc>
                <a:spcPct val="150000"/>
              </a:lnSpc>
            </a:pPr>
            <a:r>
              <a:rPr lang="en-US" sz="2400" dirty="0" smtClean="0"/>
              <a:t>CE is under no obligation to agree to a patient’s request for restrictions</a:t>
            </a:r>
          </a:p>
          <a:p>
            <a:pPr>
              <a:lnSpc>
                <a:spcPct val="150000"/>
              </a:lnSpc>
            </a:pPr>
            <a:r>
              <a:rPr lang="en-US" sz="2400" dirty="0" smtClean="0"/>
              <a:t>If CE does agree to such a restriction, it is bound by that restriction and may not use or disclose the restricted PHI, except of the patient is in need of emergency treatment, and the restricted PHI is needed to provide treatment.</a:t>
            </a:r>
            <a:endParaRPr lang="en-US" sz="2400" dirty="0"/>
          </a:p>
        </p:txBody>
      </p:sp>
    </p:spTree>
    <p:extLst>
      <p:ext uri="{BB962C8B-B14F-4D97-AF65-F5344CB8AC3E}">
        <p14:creationId xmlns:p14="http://schemas.microsoft.com/office/powerpoint/2010/main" val="129746842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143933"/>
            <a:ext cx="9601200" cy="1485900"/>
          </a:xfrm>
        </p:spPr>
        <p:txBody>
          <a:bodyPr/>
          <a:lstStyle/>
          <a:p>
            <a:r>
              <a:rPr lang="en-US" b="1" u="sng" dirty="0" smtClean="0"/>
              <a:t>Case Study </a:t>
            </a:r>
            <a:endParaRPr lang="en-US" b="1" u="sng" dirty="0"/>
          </a:p>
        </p:txBody>
      </p:sp>
      <p:sp>
        <p:nvSpPr>
          <p:cNvPr id="3" name="Content Placeholder 2"/>
          <p:cNvSpPr>
            <a:spLocks noGrp="1"/>
          </p:cNvSpPr>
          <p:nvPr>
            <p:ph idx="1"/>
          </p:nvPr>
        </p:nvSpPr>
        <p:spPr>
          <a:xfrm>
            <a:off x="1066800" y="1168400"/>
            <a:ext cx="9601200" cy="3581400"/>
          </a:xfrm>
        </p:spPr>
        <p:txBody>
          <a:bodyPr>
            <a:noAutofit/>
          </a:bodyPr>
          <a:lstStyle/>
          <a:p>
            <a:pPr>
              <a:lnSpc>
                <a:spcPct val="150000"/>
              </a:lnSpc>
            </a:pPr>
            <a:r>
              <a:rPr lang="en-US" sz="2400" dirty="0" smtClean="0"/>
              <a:t>Patient’s family requests family meeting </a:t>
            </a:r>
          </a:p>
          <a:p>
            <a:pPr>
              <a:lnSpc>
                <a:spcPct val="150000"/>
              </a:lnSpc>
            </a:pPr>
            <a:r>
              <a:rPr lang="en-US" sz="2400" dirty="0" smtClean="0"/>
              <a:t>Hospital requests access to records </a:t>
            </a:r>
            <a:r>
              <a:rPr lang="en-US" sz="2400" dirty="0" smtClean="0"/>
              <a:t>from </a:t>
            </a:r>
            <a:r>
              <a:rPr lang="en-US" sz="2400" dirty="0" smtClean="0"/>
              <a:t>hospitalization elsewhere</a:t>
            </a:r>
          </a:p>
          <a:p>
            <a:pPr>
              <a:lnSpc>
                <a:spcPct val="150000"/>
              </a:lnSpc>
            </a:pPr>
            <a:r>
              <a:rPr lang="en-US" sz="2400" dirty="0" smtClean="0"/>
              <a:t>Request denied by </a:t>
            </a:r>
            <a:r>
              <a:rPr lang="en-US" sz="2400" dirty="0" smtClean="0"/>
              <a:t>family</a:t>
            </a:r>
            <a:endParaRPr lang="en-US" sz="2400" dirty="0"/>
          </a:p>
          <a:p>
            <a:pPr>
              <a:lnSpc>
                <a:spcPct val="150000"/>
              </a:lnSpc>
            </a:pPr>
            <a:r>
              <a:rPr lang="en-US" sz="2400" dirty="0" smtClean="0"/>
              <a:t>At family meeting physician stated he had reviewed records and found no deviation from standard of care</a:t>
            </a:r>
          </a:p>
          <a:p>
            <a:pPr>
              <a:lnSpc>
                <a:spcPct val="150000"/>
              </a:lnSpc>
            </a:pPr>
            <a:r>
              <a:rPr lang="en-US" sz="2400" dirty="0" smtClean="0"/>
              <a:t>DHIN</a:t>
            </a:r>
            <a:endParaRPr lang="en-US" sz="2400" dirty="0"/>
          </a:p>
          <a:p>
            <a:pPr>
              <a:lnSpc>
                <a:spcPct val="150000"/>
              </a:lnSpc>
            </a:pPr>
            <a:r>
              <a:rPr lang="en-US" sz="2400" dirty="0" smtClean="0"/>
              <a:t>? BREACH</a:t>
            </a:r>
            <a:endParaRPr lang="en-US" sz="2400" dirty="0"/>
          </a:p>
        </p:txBody>
      </p:sp>
    </p:spTree>
    <p:extLst>
      <p:ext uri="{BB962C8B-B14F-4D97-AF65-F5344CB8AC3E}">
        <p14:creationId xmlns:p14="http://schemas.microsoft.com/office/powerpoint/2010/main" val="1430381822"/>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0"/>
            <a:ext cx="9601200" cy="1485900"/>
          </a:xfrm>
        </p:spPr>
        <p:txBody>
          <a:bodyPr/>
          <a:lstStyle/>
          <a:p>
            <a:r>
              <a:rPr lang="en-US" b="1" u="sng" dirty="0" smtClean="0"/>
              <a:t>The Delaware Health Information Network (DHIN), http://www.dhin.org/</a:t>
            </a:r>
            <a:endParaRPr lang="en-US" b="1" u="sng" dirty="0"/>
          </a:p>
        </p:txBody>
      </p:sp>
      <p:sp>
        <p:nvSpPr>
          <p:cNvPr id="3" name="Content Placeholder 2"/>
          <p:cNvSpPr>
            <a:spLocks noGrp="1"/>
          </p:cNvSpPr>
          <p:nvPr>
            <p:ph idx="1"/>
          </p:nvPr>
        </p:nvSpPr>
        <p:spPr>
          <a:xfrm>
            <a:off x="931333" y="1485901"/>
            <a:ext cx="10041467" cy="5219700"/>
          </a:xfrm>
        </p:spPr>
        <p:txBody>
          <a:bodyPr>
            <a:noAutofit/>
          </a:bodyPr>
          <a:lstStyle/>
          <a:p>
            <a:pPr>
              <a:lnSpc>
                <a:spcPct val="150000"/>
              </a:lnSpc>
            </a:pPr>
            <a:r>
              <a:rPr lang="en-US" dirty="0" smtClean="0"/>
              <a:t>The DHIN is responsible for the administration of a statewide health information network.  Its mission is to facilitate the design and implementation of an integrated, statewide information network. </a:t>
            </a:r>
          </a:p>
          <a:p>
            <a:pPr>
              <a:lnSpc>
                <a:spcPct val="150000"/>
              </a:lnSpc>
            </a:pPr>
            <a:r>
              <a:rPr lang="en-US" dirty="0" smtClean="0"/>
              <a:t>Its mission is to facilitate the design and implementation of an integrated, statewide health data system to support the information needs of consumers, health plans, policy makers, providers, purchasers and research to improve the quality and efficiency of health care services in </a:t>
            </a:r>
            <a:r>
              <a:rPr lang="en-US" dirty="0" smtClean="0"/>
              <a:t>Delaware</a:t>
            </a:r>
            <a:endParaRPr lang="en-US" dirty="0"/>
          </a:p>
          <a:p>
            <a:pPr>
              <a:lnSpc>
                <a:spcPct val="150000"/>
              </a:lnSpc>
            </a:pPr>
            <a:r>
              <a:rPr lang="en-US" dirty="0" smtClean="0"/>
              <a:t>Burden of HIPAA compliance of person accessing data.</a:t>
            </a:r>
          </a:p>
          <a:p>
            <a:pPr>
              <a:lnSpc>
                <a:spcPct val="150000"/>
              </a:lnSpc>
            </a:pPr>
            <a:r>
              <a:rPr lang="en-US" dirty="0" smtClean="0"/>
              <a:t>Ethics, integrity and compliance.  </a:t>
            </a:r>
          </a:p>
          <a:p>
            <a:pPr>
              <a:lnSpc>
                <a:spcPct val="150000"/>
              </a:lnSpc>
            </a:pPr>
            <a:r>
              <a:rPr lang="en-US" dirty="0" smtClean="0"/>
              <a:t>Whose Autonomy ?</a:t>
            </a:r>
            <a:endParaRPr lang="en-US" dirty="0"/>
          </a:p>
        </p:txBody>
      </p:sp>
    </p:spTree>
    <p:extLst>
      <p:ext uri="{BB962C8B-B14F-4D97-AF65-F5344CB8AC3E}">
        <p14:creationId xmlns:p14="http://schemas.microsoft.com/office/powerpoint/2010/main" val="16859831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96333"/>
            <a:ext cx="9601200" cy="1485900"/>
          </a:xfrm>
        </p:spPr>
        <p:txBody>
          <a:bodyPr/>
          <a:lstStyle/>
          <a:p>
            <a:r>
              <a:rPr lang="en-US" b="1" u="sng" dirty="0" smtClean="0"/>
              <a:t>Health Care Operations</a:t>
            </a:r>
            <a:endParaRPr lang="en-US" b="1" u="sng" dirty="0"/>
          </a:p>
        </p:txBody>
      </p:sp>
      <p:sp>
        <p:nvSpPr>
          <p:cNvPr id="3" name="Content Placeholder 2"/>
          <p:cNvSpPr>
            <a:spLocks noGrp="1"/>
          </p:cNvSpPr>
          <p:nvPr>
            <p:ph idx="1"/>
          </p:nvPr>
        </p:nvSpPr>
        <p:spPr>
          <a:xfrm>
            <a:off x="1371600" y="1337733"/>
            <a:ext cx="9601200" cy="5181600"/>
          </a:xfrm>
        </p:spPr>
        <p:txBody>
          <a:bodyPr>
            <a:normAutofit/>
          </a:bodyPr>
          <a:lstStyle/>
          <a:p>
            <a:pPr>
              <a:lnSpc>
                <a:spcPct val="150000"/>
              </a:lnSpc>
            </a:pPr>
            <a:r>
              <a:rPr lang="en-US" dirty="0" smtClean="0"/>
              <a:t>Quality Assessment</a:t>
            </a:r>
          </a:p>
          <a:p>
            <a:pPr>
              <a:lnSpc>
                <a:spcPct val="150000"/>
              </a:lnSpc>
            </a:pPr>
            <a:r>
              <a:rPr lang="en-US" dirty="0" smtClean="0"/>
              <a:t>Business planning and management</a:t>
            </a:r>
          </a:p>
          <a:p>
            <a:pPr>
              <a:lnSpc>
                <a:spcPct val="150000"/>
              </a:lnSpc>
            </a:pPr>
            <a:r>
              <a:rPr lang="en-US" dirty="0" smtClean="0"/>
              <a:t>Peer review</a:t>
            </a:r>
          </a:p>
          <a:p>
            <a:pPr>
              <a:lnSpc>
                <a:spcPct val="150000"/>
              </a:lnSpc>
            </a:pPr>
            <a:r>
              <a:rPr lang="en-US" dirty="0" smtClean="0"/>
              <a:t>Insurance</a:t>
            </a:r>
          </a:p>
          <a:p>
            <a:pPr>
              <a:lnSpc>
                <a:spcPct val="150000"/>
              </a:lnSpc>
            </a:pPr>
            <a:r>
              <a:rPr lang="en-US" dirty="0" smtClean="0"/>
              <a:t>Customer service activities</a:t>
            </a:r>
          </a:p>
          <a:p>
            <a:pPr>
              <a:lnSpc>
                <a:spcPct val="150000"/>
              </a:lnSpc>
            </a:pPr>
            <a:r>
              <a:rPr lang="en-US" dirty="0" smtClean="0"/>
              <a:t>Patient Safety Activities (PSO</a:t>
            </a:r>
            <a:r>
              <a:rPr lang="en-US" dirty="0" smtClean="0"/>
              <a:t>)</a:t>
            </a:r>
            <a:endParaRPr lang="en-US" dirty="0" smtClean="0"/>
          </a:p>
          <a:p>
            <a:pPr>
              <a:lnSpc>
                <a:spcPct val="150000"/>
              </a:lnSpc>
            </a:pPr>
            <a:r>
              <a:rPr lang="en-US" dirty="0" smtClean="0"/>
              <a:t>Disclosure of PHI for marketing requires authorization</a:t>
            </a:r>
          </a:p>
        </p:txBody>
      </p:sp>
    </p:spTree>
    <p:extLst>
      <p:ext uri="{BB962C8B-B14F-4D97-AF65-F5344CB8AC3E}">
        <p14:creationId xmlns:p14="http://schemas.microsoft.com/office/powerpoint/2010/main" val="209119719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279400"/>
            <a:ext cx="9601200" cy="1485900"/>
          </a:xfrm>
        </p:spPr>
        <p:txBody>
          <a:bodyPr/>
          <a:lstStyle/>
          <a:p>
            <a:r>
              <a:rPr lang="en-US" b="1" u="sng" dirty="0" smtClean="0"/>
              <a:t>Case Study</a:t>
            </a:r>
            <a:endParaRPr lang="en-US" b="1" u="sng" dirty="0"/>
          </a:p>
        </p:txBody>
      </p:sp>
      <p:sp>
        <p:nvSpPr>
          <p:cNvPr id="3" name="Content Placeholder 2"/>
          <p:cNvSpPr>
            <a:spLocks noGrp="1"/>
          </p:cNvSpPr>
          <p:nvPr>
            <p:ph idx="1"/>
          </p:nvPr>
        </p:nvSpPr>
        <p:spPr>
          <a:xfrm>
            <a:off x="1371600" y="1473200"/>
            <a:ext cx="9601200" cy="4648200"/>
          </a:xfrm>
        </p:spPr>
        <p:txBody>
          <a:bodyPr>
            <a:normAutofit fontScale="92500" lnSpcReduction="20000"/>
          </a:bodyPr>
          <a:lstStyle/>
          <a:p>
            <a:pPr>
              <a:lnSpc>
                <a:spcPct val="150000"/>
              </a:lnSpc>
            </a:pPr>
            <a:r>
              <a:rPr lang="en-US" sz="2800" dirty="0" smtClean="0"/>
              <a:t>Colleague admitted to ICU- no communication, no information</a:t>
            </a:r>
            <a:r>
              <a:rPr lang="en-US" sz="2800" dirty="0" smtClean="0"/>
              <a:t>.</a:t>
            </a:r>
            <a:endParaRPr lang="en-US" sz="2800" dirty="0"/>
          </a:p>
          <a:p>
            <a:pPr>
              <a:lnSpc>
                <a:spcPct val="150000"/>
              </a:lnSpc>
            </a:pPr>
            <a:r>
              <a:rPr lang="en-US" sz="2800" dirty="0" smtClean="0"/>
              <a:t>Known depression. Prior attempt to harm himself</a:t>
            </a:r>
            <a:r>
              <a:rPr lang="en-US" sz="2800" dirty="0" smtClean="0"/>
              <a:t>.</a:t>
            </a:r>
            <a:endParaRPr lang="en-US" sz="2800" dirty="0"/>
          </a:p>
          <a:p>
            <a:pPr>
              <a:lnSpc>
                <a:spcPct val="150000"/>
              </a:lnSpc>
            </a:pPr>
            <a:r>
              <a:rPr lang="en-US" sz="2800" dirty="0" smtClean="0"/>
              <a:t>Physician- reported for accessing record</a:t>
            </a:r>
            <a:r>
              <a:rPr lang="en-US" sz="2800" dirty="0" smtClean="0"/>
              <a:t>.</a:t>
            </a:r>
            <a:endParaRPr lang="en-US" sz="2800" dirty="0"/>
          </a:p>
          <a:p>
            <a:pPr>
              <a:lnSpc>
                <a:spcPct val="150000"/>
              </a:lnSpc>
            </a:pPr>
            <a:r>
              <a:rPr lang="en-US" sz="2800" dirty="0" smtClean="0"/>
              <a:t>What was stimulus:</a:t>
            </a:r>
            <a:endParaRPr lang="en-US" sz="2800" dirty="0" smtClean="0"/>
          </a:p>
          <a:p>
            <a:pPr lvl="1">
              <a:lnSpc>
                <a:spcPct val="150000"/>
              </a:lnSpc>
            </a:pPr>
            <a:r>
              <a:rPr lang="en-US" sz="2800" dirty="0" smtClean="0"/>
              <a:t>Curiosity?</a:t>
            </a:r>
            <a:endParaRPr lang="en-US" sz="2800" dirty="0"/>
          </a:p>
          <a:p>
            <a:pPr lvl="1">
              <a:lnSpc>
                <a:spcPct val="150000"/>
              </a:lnSpc>
            </a:pPr>
            <a:r>
              <a:rPr lang="en-US" sz="2800" dirty="0" smtClean="0"/>
              <a:t>Treatment</a:t>
            </a:r>
            <a:r>
              <a:rPr lang="en-US" sz="2800" dirty="0" smtClean="0"/>
              <a:t>, Payment, or OTHER Health Care </a:t>
            </a:r>
            <a:r>
              <a:rPr lang="en-US" sz="2800" dirty="0" smtClean="0"/>
              <a:t>Operation?</a:t>
            </a:r>
            <a:endParaRPr lang="en-US" sz="2800" dirty="0"/>
          </a:p>
          <a:p>
            <a:pPr lvl="1">
              <a:lnSpc>
                <a:spcPct val="150000"/>
              </a:lnSpc>
            </a:pPr>
            <a:r>
              <a:rPr lang="en-US" sz="2800" dirty="0" smtClean="0"/>
              <a:t>Breach?</a:t>
            </a:r>
            <a:endParaRPr lang="en-US" sz="2800" dirty="0" smtClean="0"/>
          </a:p>
          <a:p>
            <a:endParaRPr lang="en-US" dirty="0" smtClean="0"/>
          </a:p>
          <a:p>
            <a:endParaRPr lang="en-US" dirty="0"/>
          </a:p>
          <a:p>
            <a:endParaRPr lang="en-US" dirty="0"/>
          </a:p>
          <a:p>
            <a:endParaRPr lang="en-US" dirty="0"/>
          </a:p>
        </p:txBody>
      </p:sp>
    </p:spTree>
    <p:extLst>
      <p:ext uri="{BB962C8B-B14F-4D97-AF65-F5344CB8AC3E}">
        <p14:creationId xmlns:p14="http://schemas.microsoft.com/office/powerpoint/2010/main" val="39054460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46667" y="296333"/>
            <a:ext cx="9601200" cy="1485900"/>
          </a:xfrm>
        </p:spPr>
        <p:txBody>
          <a:bodyPr/>
          <a:lstStyle/>
          <a:p>
            <a:r>
              <a:rPr lang="en-US" b="1" u="sng" dirty="0" smtClean="0"/>
              <a:t>HIPAA and deceased patients</a:t>
            </a:r>
            <a:endParaRPr lang="en-US" b="1" u="sng" dirty="0"/>
          </a:p>
        </p:txBody>
      </p:sp>
      <p:sp>
        <p:nvSpPr>
          <p:cNvPr id="3" name="Content Placeholder 2"/>
          <p:cNvSpPr>
            <a:spLocks noGrp="1"/>
          </p:cNvSpPr>
          <p:nvPr>
            <p:ph idx="1"/>
          </p:nvPr>
        </p:nvSpPr>
        <p:spPr>
          <a:xfrm>
            <a:off x="982134" y="1557866"/>
            <a:ext cx="9601200" cy="3581400"/>
          </a:xfrm>
        </p:spPr>
        <p:txBody>
          <a:bodyPr>
            <a:noAutofit/>
          </a:bodyPr>
          <a:lstStyle/>
          <a:p>
            <a:pPr>
              <a:lnSpc>
                <a:spcPct val="150000"/>
              </a:lnSpc>
            </a:pPr>
            <a:r>
              <a:rPr lang="en-US" sz="2800" dirty="0" smtClean="0"/>
              <a:t>Use and disclosure  of HPI do not require individual consent, authorization, or an opportunity to opt out in the case of a decedent</a:t>
            </a:r>
            <a:r>
              <a:rPr lang="en-US" sz="2800" dirty="0" smtClean="0"/>
              <a:t>.</a:t>
            </a:r>
            <a:endParaRPr lang="en-US" sz="2800" dirty="0"/>
          </a:p>
          <a:p>
            <a:pPr>
              <a:lnSpc>
                <a:spcPct val="150000"/>
              </a:lnSpc>
            </a:pPr>
            <a:r>
              <a:rPr lang="en-US" sz="2800" dirty="0" smtClean="0"/>
              <a:t>If a patient is deceased a HCP may use his or her professional judgement to disclose only relevant or limited PHI to a friend or family member.</a:t>
            </a:r>
            <a:endParaRPr lang="en-US" sz="2800" dirty="0"/>
          </a:p>
        </p:txBody>
      </p:sp>
    </p:spTree>
    <p:extLst>
      <p:ext uri="{BB962C8B-B14F-4D97-AF65-F5344CB8AC3E}">
        <p14:creationId xmlns:p14="http://schemas.microsoft.com/office/powerpoint/2010/main" val="172033245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5200" y="296333"/>
            <a:ext cx="9601200" cy="1485900"/>
          </a:xfrm>
        </p:spPr>
        <p:txBody>
          <a:bodyPr/>
          <a:lstStyle/>
          <a:p>
            <a:r>
              <a:rPr lang="en-US" b="1" u="sng" dirty="0" smtClean="0"/>
              <a:t>HIPAA – “Floor” of privacy protection</a:t>
            </a:r>
            <a:endParaRPr lang="en-US" b="1" u="sng" dirty="0"/>
          </a:p>
        </p:txBody>
      </p:sp>
      <p:sp>
        <p:nvSpPr>
          <p:cNvPr id="3" name="Content Placeholder 2"/>
          <p:cNvSpPr>
            <a:spLocks noGrp="1"/>
          </p:cNvSpPr>
          <p:nvPr>
            <p:ph idx="1"/>
          </p:nvPr>
        </p:nvSpPr>
        <p:spPr>
          <a:xfrm>
            <a:off x="1371600" y="1286933"/>
            <a:ext cx="9601200" cy="4580467"/>
          </a:xfrm>
        </p:spPr>
        <p:txBody>
          <a:bodyPr>
            <a:noAutofit/>
          </a:bodyPr>
          <a:lstStyle/>
          <a:p>
            <a:pPr>
              <a:lnSpc>
                <a:spcPct val="150000"/>
              </a:lnSpc>
            </a:pPr>
            <a:r>
              <a:rPr lang="en-US" sz="2800" dirty="0" smtClean="0"/>
              <a:t>Ethical obligation of patient </a:t>
            </a:r>
            <a:r>
              <a:rPr lang="en-US" sz="2800" dirty="0" smtClean="0"/>
              <a:t>privacy</a:t>
            </a:r>
            <a:endParaRPr lang="en-US" sz="2800" dirty="0"/>
          </a:p>
          <a:p>
            <a:pPr>
              <a:lnSpc>
                <a:spcPct val="150000"/>
              </a:lnSpc>
            </a:pPr>
            <a:r>
              <a:rPr lang="en-US" sz="2800" dirty="0" smtClean="0"/>
              <a:t>Weigh Ethical concepts that include consideration of </a:t>
            </a:r>
            <a:r>
              <a:rPr lang="en-US" sz="2800" dirty="0" smtClean="0"/>
              <a:t>HIPAA</a:t>
            </a:r>
            <a:endParaRPr lang="en-US" sz="2800" dirty="0"/>
          </a:p>
          <a:p>
            <a:pPr>
              <a:lnSpc>
                <a:spcPct val="150000"/>
              </a:lnSpc>
            </a:pPr>
            <a:r>
              <a:rPr lang="en-US" sz="2800" dirty="0" smtClean="0"/>
              <a:t>HIPAA regulates   </a:t>
            </a:r>
            <a:endParaRPr lang="en-US" sz="2800" dirty="0"/>
          </a:p>
          <a:p>
            <a:pPr>
              <a:lnSpc>
                <a:spcPct val="150000"/>
              </a:lnSpc>
            </a:pPr>
            <a:r>
              <a:rPr lang="en-US" sz="2800" dirty="0" smtClean="0"/>
              <a:t>Ethics  Acts as “Governor”</a:t>
            </a:r>
          </a:p>
        </p:txBody>
      </p:sp>
    </p:spTree>
    <p:extLst>
      <p:ext uri="{BB962C8B-B14F-4D97-AF65-F5344CB8AC3E}">
        <p14:creationId xmlns:p14="http://schemas.microsoft.com/office/powerpoint/2010/main" val="15002198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733" y="241300"/>
            <a:ext cx="9601200" cy="1485900"/>
          </a:xfrm>
        </p:spPr>
        <p:txBody>
          <a:bodyPr/>
          <a:lstStyle/>
          <a:p>
            <a:r>
              <a:rPr lang="en-US" b="1" u="sng" dirty="0" smtClean="0"/>
              <a:t>Speed Governor</a:t>
            </a:r>
            <a:endParaRPr lang="en-US" b="1" u="sng" dirty="0"/>
          </a:p>
        </p:txBody>
      </p:sp>
      <p:sp>
        <p:nvSpPr>
          <p:cNvPr id="3" name="Content Placeholder 2"/>
          <p:cNvSpPr>
            <a:spLocks noGrp="1"/>
          </p:cNvSpPr>
          <p:nvPr>
            <p:ph idx="1"/>
          </p:nvPr>
        </p:nvSpPr>
        <p:spPr>
          <a:xfrm>
            <a:off x="1083733" y="1727200"/>
            <a:ext cx="9601200" cy="3581400"/>
          </a:xfrm>
        </p:spPr>
        <p:txBody>
          <a:bodyPr>
            <a:noAutofit/>
          </a:bodyPr>
          <a:lstStyle/>
          <a:p>
            <a:r>
              <a:rPr lang="en-US" sz="2800" dirty="0" smtClean="0"/>
              <a:t>”Like many functions on modern, furl-injected cars, speed limiters operate through electronic sensors and the engine computer</a:t>
            </a:r>
            <a:r>
              <a:rPr lang="is-IS" sz="2800" dirty="0" smtClean="0"/>
              <a:t>… Once you reach a predetermined top speed, the computer steps in and restricts the flow of air and fuel to the engine and even the sparks that couse combustions.”</a:t>
            </a:r>
          </a:p>
          <a:p>
            <a:endParaRPr lang="is-IS" sz="2800" dirty="0"/>
          </a:p>
          <a:p>
            <a:r>
              <a:rPr lang="is-IS" sz="2800" dirty="0" smtClean="0"/>
              <a:t>“The governor system is like a cruise control system. It maintains the speed of your lawn mower or outdoor power products. When governors are adjusted properly it keeps the speed steady regardless of engine load- the </a:t>
            </a:r>
            <a:r>
              <a:rPr lang="is-IS" sz="2800" dirty="0" smtClean="0"/>
              <a:t>amount </a:t>
            </a:r>
            <a:r>
              <a:rPr lang="is-IS" sz="2800" dirty="0" smtClean="0"/>
              <a:t>of work the engine must perform.”</a:t>
            </a:r>
            <a:endParaRPr lang="en-US" sz="2800" dirty="0"/>
          </a:p>
        </p:txBody>
      </p:sp>
    </p:spTree>
    <p:extLst>
      <p:ext uri="{BB962C8B-B14F-4D97-AF65-F5344CB8AC3E}">
        <p14:creationId xmlns:p14="http://schemas.microsoft.com/office/powerpoint/2010/main" val="13492598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Codes</a:t>
            </a:r>
            <a:r>
              <a:rPr lang="en-US" b="1" u="sng" dirty="0" smtClean="0"/>
              <a:t> </a:t>
            </a:r>
            <a:r>
              <a:rPr lang="en-US" b="1" u="sng" dirty="0" smtClean="0"/>
              <a:t>of Ethics</a:t>
            </a:r>
            <a:endParaRPr lang="en-US" b="1" u="sng" dirty="0"/>
          </a:p>
        </p:txBody>
      </p:sp>
      <p:sp>
        <p:nvSpPr>
          <p:cNvPr id="3" name="Content Placeholder 2"/>
          <p:cNvSpPr>
            <a:spLocks noGrp="1"/>
          </p:cNvSpPr>
          <p:nvPr>
            <p:ph idx="1"/>
          </p:nvPr>
        </p:nvSpPr>
        <p:spPr>
          <a:xfrm>
            <a:off x="1202266" y="1727200"/>
            <a:ext cx="9601200" cy="3581400"/>
          </a:xfrm>
        </p:spPr>
        <p:txBody>
          <a:bodyPr>
            <a:normAutofit/>
          </a:bodyPr>
          <a:lstStyle/>
          <a:p>
            <a:pPr>
              <a:lnSpc>
                <a:spcPct val="150000"/>
              </a:lnSpc>
            </a:pPr>
            <a:r>
              <a:rPr lang="en-US" sz="2800" dirty="0" smtClean="0"/>
              <a:t>Biomedical</a:t>
            </a:r>
            <a:endParaRPr lang="en-US" sz="2800" dirty="0"/>
          </a:p>
          <a:p>
            <a:pPr>
              <a:lnSpc>
                <a:spcPct val="150000"/>
              </a:lnSpc>
            </a:pPr>
            <a:r>
              <a:rPr lang="en-US" sz="2800" dirty="0" smtClean="0"/>
              <a:t>Healthcare</a:t>
            </a:r>
            <a:endParaRPr lang="en-US" sz="2800" dirty="0"/>
          </a:p>
          <a:p>
            <a:pPr>
              <a:lnSpc>
                <a:spcPct val="150000"/>
              </a:lnSpc>
            </a:pPr>
            <a:r>
              <a:rPr lang="en-US" sz="2800" dirty="0" smtClean="0"/>
              <a:t>Business</a:t>
            </a:r>
            <a:endParaRPr lang="en-US" sz="2800" dirty="0"/>
          </a:p>
          <a:p>
            <a:pPr>
              <a:lnSpc>
                <a:spcPct val="150000"/>
              </a:lnSpc>
            </a:pPr>
            <a:r>
              <a:rPr lang="en-US" sz="2800" dirty="0" smtClean="0"/>
              <a:t>Personal and Professional</a:t>
            </a:r>
            <a:endParaRPr lang="en-US" sz="2800" dirty="0"/>
          </a:p>
        </p:txBody>
      </p:sp>
    </p:spTree>
    <p:extLst>
      <p:ext uri="{BB962C8B-B14F-4D97-AF65-F5344CB8AC3E}">
        <p14:creationId xmlns:p14="http://schemas.microsoft.com/office/powerpoint/2010/main" val="73851639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11667"/>
            <a:ext cx="9601200" cy="1485900"/>
          </a:xfrm>
        </p:spPr>
        <p:txBody>
          <a:bodyPr/>
          <a:lstStyle/>
          <a:p>
            <a:r>
              <a:rPr lang="en-US" dirty="0" smtClean="0"/>
              <a:t>Healthcare Corporate Ethics</a:t>
            </a:r>
            <a:endParaRPr lang="en-US" dirty="0"/>
          </a:p>
        </p:txBody>
      </p:sp>
      <p:sp>
        <p:nvSpPr>
          <p:cNvPr id="3" name="Content Placeholder 2"/>
          <p:cNvSpPr>
            <a:spLocks noGrp="1"/>
          </p:cNvSpPr>
          <p:nvPr>
            <p:ph idx="1"/>
          </p:nvPr>
        </p:nvSpPr>
        <p:spPr>
          <a:xfrm>
            <a:off x="1371600" y="1270000"/>
            <a:ext cx="9601200" cy="4597400"/>
          </a:xfrm>
        </p:spPr>
        <p:txBody>
          <a:bodyPr>
            <a:normAutofit/>
          </a:bodyPr>
          <a:lstStyle/>
          <a:p>
            <a:pPr>
              <a:lnSpc>
                <a:spcPct val="150000"/>
              </a:lnSpc>
            </a:pPr>
            <a:r>
              <a:rPr lang="en-US" sz="2800" dirty="0" smtClean="0"/>
              <a:t>Based on ethical values</a:t>
            </a:r>
          </a:p>
          <a:p>
            <a:pPr>
              <a:lnSpc>
                <a:spcPct val="150000"/>
              </a:lnSpc>
            </a:pPr>
            <a:r>
              <a:rPr lang="en-US" sz="2800" dirty="0" smtClean="0"/>
              <a:t>Not just following </a:t>
            </a:r>
            <a:r>
              <a:rPr lang="en-US" sz="2800" dirty="0" smtClean="0"/>
              <a:t>Rules</a:t>
            </a:r>
            <a:endParaRPr lang="en-US" sz="2800" dirty="0"/>
          </a:p>
          <a:p>
            <a:pPr>
              <a:lnSpc>
                <a:spcPct val="150000"/>
              </a:lnSpc>
            </a:pPr>
            <a:r>
              <a:rPr lang="en-US" sz="2800" dirty="0" smtClean="0"/>
              <a:t>No ethical environment without following </a:t>
            </a:r>
            <a:r>
              <a:rPr lang="en-US" sz="2800" dirty="0" smtClean="0"/>
              <a:t>rules</a:t>
            </a:r>
            <a:endParaRPr lang="en-US" sz="2800" dirty="0"/>
          </a:p>
          <a:p>
            <a:pPr>
              <a:lnSpc>
                <a:spcPct val="150000"/>
              </a:lnSpc>
            </a:pPr>
            <a:r>
              <a:rPr lang="en-US" sz="2800" dirty="0"/>
              <a:t>E</a:t>
            </a:r>
            <a:r>
              <a:rPr lang="en-US" sz="2800" dirty="0" smtClean="0"/>
              <a:t>thics is more than following rules</a:t>
            </a:r>
          </a:p>
          <a:p>
            <a:pPr>
              <a:lnSpc>
                <a:spcPct val="150000"/>
              </a:lnSpc>
            </a:pPr>
            <a:r>
              <a:rPr lang="en-US" sz="2800" dirty="0" smtClean="0"/>
              <a:t>Doing the right things regardless of Rules</a:t>
            </a:r>
          </a:p>
          <a:p>
            <a:endParaRPr lang="en-US" sz="2400" dirty="0"/>
          </a:p>
        </p:txBody>
      </p:sp>
    </p:spTree>
    <p:extLst>
      <p:ext uri="{BB962C8B-B14F-4D97-AF65-F5344CB8AC3E}">
        <p14:creationId xmlns:p14="http://schemas.microsoft.com/office/powerpoint/2010/main" val="13759126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8266" y="279400"/>
            <a:ext cx="9601200" cy="1485900"/>
          </a:xfrm>
        </p:spPr>
        <p:txBody>
          <a:bodyPr/>
          <a:lstStyle/>
          <a:p>
            <a:r>
              <a:rPr lang="en-US" b="1" u="sng" dirty="0" smtClean="0"/>
              <a:t>High Reliability Organizations (HROs)</a:t>
            </a:r>
            <a:br>
              <a:rPr lang="en-US" b="1" u="sng" dirty="0" smtClean="0"/>
            </a:br>
            <a:r>
              <a:rPr lang="en-US" b="1" dirty="0"/>
              <a:t> </a:t>
            </a:r>
            <a:r>
              <a:rPr lang="en-US" b="1" dirty="0" smtClean="0"/>
              <a:t>    </a:t>
            </a:r>
            <a:r>
              <a:rPr lang="en-US" b="1" u="sng" dirty="0" smtClean="0"/>
              <a:t> Social psychologist Karl Weick</a:t>
            </a:r>
            <a:endParaRPr lang="en-US" b="1" u="sng" dirty="0"/>
          </a:p>
        </p:txBody>
      </p:sp>
      <p:sp>
        <p:nvSpPr>
          <p:cNvPr id="3" name="Content Placeholder 2"/>
          <p:cNvSpPr>
            <a:spLocks noGrp="1"/>
          </p:cNvSpPr>
          <p:nvPr>
            <p:ph idx="1"/>
          </p:nvPr>
        </p:nvSpPr>
        <p:spPr>
          <a:xfrm>
            <a:off x="1371600" y="1765300"/>
            <a:ext cx="9601200" cy="4102100"/>
          </a:xfrm>
        </p:spPr>
        <p:txBody>
          <a:bodyPr>
            <a:normAutofit/>
          </a:bodyPr>
          <a:lstStyle/>
          <a:p>
            <a:pPr>
              <a:lnSpc>
                <a:spcPct val="150000"/>
              </a:lnSpc>
            </a:pPr>
            <a:r>
              <a:rPr lang="en-US" sz="2400" dirty="0" smtClean="0"/>
              <a:t>Single failure could be </a:t>
            </a:r>
            <a:r>
              <a:rPr lang="en-US" sz="2400" dirty="0" smtClean="0"/>
              <a:t>catastrophic</a:t>
            </a:r>
            <a:endParaRPr lang="en-US" sz="2400" dirty="0"/>
          </a:p>
          <a:p>
            <a:pPr>
              <a:lnSpc>
                <a:spcPct val="150000"/>
              </a:lnSpc>
            </a:pPr>
            <a:r>
              <a:rPr lang="en-US" sz="2400" dirty="0" smtClean="0"/>
              <a:t>Processes and cultures that address risks and increase </a:t>
            </a:r>
            <a:r>
              <a:rPr lang="en-US" sz="2400" dirty="0" smtClean="0"/>
              <a:t>safety</a:t>
            </a:r>
            <a:endParaRPr lang="en-US" sz="2400" dirty="0"/>
          </a:p>
          <a:p>
            <a:pPr>
              <a:lnSpc>
                <a:spcPct val="150000"/>
              </a:lnSpc>
            </a:pPr>
            <a:r>
              <a:rPr lang="en-US" sz="2400" dirty="0" smtClean="0"/>
              <a:t>If not prevent, minimize </a:t>
            </a:r>
            <a:r>
              <a:rPr lang="en-US" sz="2400" dirty="0" smtClean="0"/>
              <a:t>damage</a:t>
            </a:r>
          </a:p>
          <a:p>
            <a:pPr marL="0" indent="0">
              <a:lnSpc>
                <a:spcPct val="150000"/>
              </a:lnSpc>
              <a:buNone/>
            </a:pPr>
            <a:endParaRPr lang="en-US" sz="2400" dirty="0" smtClean="0"/>
          </a:p>
          <a:p>
            <a:pPr marL="0" indent="0">
              <a:buNone/>
            </a:pPr>
            <a:r>
              <a:rPr lang="en-US" i="1" dirty="0" smtClean="0"/>
              <a:t>The </a:t>
            </a:r>
            <a:r>
              <a:rPr lang="en-US" i="1" dirty="0" smtClean="0"/>
              <a:t>Goldilocks Principle and the proper HERO: Perspective on the ethics and compliance mission.. Carl R Oliver </a:t>
            </a:r>
            <a:r>
              <a:rPr lang="en-US" i="1" dirty="0" smtClean="0"/>
              <a:t>PHD </a:t>
            </a:r>
            <a:r>
              <a:rPr lang="en-US" i="1" dirty="0" err="1" smtClean="0"/>
              <a:t>Ethikos</a:t>
            </a:r>
            <a:r>
              <a:rPr lang="en-US" i="1" dirty="0" smtClean="0"/>
              <a:t>  </a:t>
            </a:r>
            <a:r>
              <a:rPr lang="en-US" i="1" dirty="0" smtClean="0"/>
              <a:t>September/October 2018</a:t>
            </a:r>
            <a:endParaRPr lang="en-US" i="1" dirty="0"/>
          </a:p>
        </p:txBody>
      </p:sp>
    </p:spTree>
    <p:extLst>
      <p:ext uri="{BB962C8B-B14F-4D97-AF65-F5344CB8AC3E}">
        <p14:creationId xmlns:p14="http://schemas.microsoft.com/office/powerpoint/2010/main" val="7412318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31333" y="685800"/>
            <a:ext cx="10938934" cy="1485900"/>
          </a:xfrm>
        </p:spPr>
        <p:txBody>
          <a:bodyPr/>
          <a:lstStyle/>
          <a:p>
            <a:r>
              <a:rPr lang="en-US" b="1" u="sng" dirty="0" smtClean="0"/>
              <a:t>High Ethics Reliability Organization (HERO)</a:t>
            </a:r>
            <a:endParaRPr lang="en-US" b="1" u="sng" dirty="0"/>
          </a:p>
        </p:txBody>
      </p:sp>
      <p:sp>
        <p:nvSpPr>
          <p:cNvPr id="3" name="Content Placeholder 2"/>
          <p:cNvSpPr>
            <a:spLocks noGrp="1"/>
          </p:cNvSpPr>
          <p:nvPr>
            <p:ph idx="1"/>
          </p:nvPr>
        </p:nvSpPr>
        <p:spPr>
          <a:xfrm>
            <a:off x="1320800" y="1727200"/>
            <a:ext cx="9601200" cy="3581400"/>
          </a:xfrm>
        </p:spPr>
        <p:txBody>
          <a:bodyPr>
            <a:noAutofit/>
          </a:bodyPr>
          <a:lstStyle/>
          <a:p>
            <a:pPr>
              <a:lnSpc>
                <a:spcPct val="150000"/>
              </a:lnSpc>
            </a:pPr>
            <a:r>
              <a:rPr lang="en-US" sz="2800" dirty="0" smtClean="0"/>
              <a:t>Morality must be “super high”</a:t>
            </a:r>
          </a:p>
          <a:p>
            <a:pPr>
              <a:lnSpc>
                <a:spcPct val="150000"/>
              </a:lnSpc>
            </a:pPr>
            <a:r>
              <a:rPr lang="en-US" sz="2800" dirty="0" smtClean="0"/>
              <a:t>Single failure could result in ethics catastrophe.</a:t>
            </a:r>
          </a:p>
          <a:p>
            <a:pPr>
              <a:lnSpc>
                <a:spcPct val="150000"/>
              </a:lnSpc>
            </a:pPr>
            <a:r>
              <a:rPr lang="en-US" sz="2800" dirty="0" smtClean="0"/>
              <a:t>The way people want to live</a:t>
            </a:r>
          </a:p>
          <a:p>
            <a:pPr>
              <a:lnSpc>
                <a:spcPct val="150000"/>
              </a:lnSpc>
            </a:pPr>
            <a:r>
              <a:rPr lang="en-US" sz="2800" dirty="0" smtClean="0"/>
              <a:t>Recognizes High Risk and Reasonable risk- takers</a:t>
            </a:r>
          </a:p>
          <a:p>
            <a:pPr>
              <a:lnSpc>
                <a:spcPct val="150000"/>
              </a:lnSpc>
            </a:pPr>
            <a:r>
              <a:rPr lang="en-US" sz="2800" dirty="0" smtClean="0"/>
              <a:t>Learn from mistakes.</a:t>
            </a:r>
            <a:endParaRPr lang="en-US" sz="2800" dirty="0"/>
          </a:p>
        </p:txBody>
      </p:sp>
    </p:spTree>
    <p:extLst>
      <p:ext uri="{BB962C8B-B14F-4D97-AF65-F5344CB8AC3E}">
        <p14:creationId xmlns:p14="http://schemas.microsoft.com/office/powerpoint/2010/main" val="4776124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7466" y="279400"/>
            <a:ext cx="9601200" cy="1485900"/>
          </a:xfrm>
        </p:spPr>
        <p:txBody>
          <a:bodyPr/>
          <a:lstStyle/>
          <a:p>
            <a:r>
              <a:rPr lang="en-US" b="1" u="sng" dirty="0" smtClean="0"/>
              <a:t>Proper HERO Concept</a:t>
            </a:r>
            <a:endParaRPr lang="en-US" b="1" u="sng" dirty="0"/>
          </a:p>
        </p:txBody>
      </p:sp>
      <p:sp>
        <p:nvSpPr>
          <p:cNvPr id="3" name="Content Placeholder 2"/>
          <p:cNvSpPr>
            <a:spLocks noGrp="1"/>
          </p:cNvSpPr>
          <p:nvPr>
            <p:ph idx="1"/>
          </p:nvPr>
        </p:nvSpPr>
        <p:spPr>
          <a:xfrm>
            <a:off x="1032933" y="1202266"/>
            <a:ext cx="9601200" cy="4326467"/>
          </a:xfrm>
        </p:spPr>
        <p:txBody>
          <a:bodyPr>
            <a:normAutofit fontScale="85000" lnSpcReduction="20000"/>
          </a:bodyPr>
          <a:lstStyle/>
          <a:p>
            <a:pPr>
              <a:lnSpc>
                <a:spcPct val="150000"/>
              </a:lnSpc>
            </a:pPr>
            <a:r>
              <a:rPr lang="en-US" sz="2600" dirty="0" smtClean="0"/>
              <a:t>Early discovery of weaknesses</a:t>
            </a:r>
          </a:p>
          <a:p>
            <a:pPr>
              <a:lnSpc>
                <a:spcPct val="150000"/>
              </a:lnSpc>
            </a:pPr>
            <a:r>
              <a:rPr lang="en-US" sz="2600" dirty="0" smtClean="0"/>
              <a:t>Culture of safe, open communication thru ranks</a:t>
            </a:r>
          </a:p>
          <a:p>
            <a:pPr>
              <a:lnSpc>
                <a:spcPct val="150000"/>
              </a:lnSpc>
            </a:pPr>
            <a:r>
              <a:rPr lang="en-US" sz="2600" dirty="0" smtClean="0"/>
              <a:t>Supportive corporate processes to promote good decisions</a:t>
            </a:r>
          </a:p>
          <a:p>
            <a:pPr>
              <a:lnSpc>
                <a:spcPct val="150000"/>
              </a:lnSpc>
            </a:pPr>
            <a:r>
              <a:rPr lang="en-US" sz="2600" dirty="0" smtClean="0"/>
              <a:t>Sharing of lessons learned </a:t>
            </a:r>
          </a:p>
          <a:p>
            <a:pPr>
              <a:lnSpc>
                <a:spcPct val="150000"/>
              </a:lnSpc>
            </a:pPr>
            <a:r>
              <a:rPr lang="en-US" sz="2600" dirty="0" smtClean="0"/>
              <a:t>Durable </a:t>
            </a:r>
            <a:r>
              <a:rPr lang="en-US" sz="2600" dirty="0" smtClean="0"/>
              <a:t>correction</a:t>
            </a:r>
          </a:p>
          <a:p>
            <a:pPr marL="0" indent="0">
              <a:lnSpc>
                <a:spcPct val="150000"/>
              </a:lnSpc>
              <a:buNone/>
            </a:pPr>
            <a:endParaRPr lang="en-US" sz="2600" dirty="0" smtClean="0"/>
          </a:p>
          <a:p>
            <a:endParaRPr lang="en-US" dirty="0" smtClean="0"/>
          </a:p>
          <a:p>
            <a:pPr marL="0" indent="0">
              <a:buNone/>
            </a:pPr>
            <a:r>
              <a:rPr lang="en-US" dirty="0"/>
              <a:t> </a:t>
            </a:r>
            <a:r>
              <a:rPr lang="en-US" dirty="0" smtClean="0"/>
              <a:t>                                       From Carl R Oliver, PHD  Ethikos</a:t>
            </a:r>
            <a:endParaRPr lang="en-US" dirty="0"/>
          </a:p>
        </p:txBody>
      </p:sp>
    </p:spTree>
    <p:extLst>
      <p:ext uri="{BB962C8B-B14F-4D97-AF65-F5344CB8AC3E}">
        <p14:creationId xmlns:p14="http://schemas.microsoft.com/office/powerpoint/2010/main" val="128722340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0533" y="127000"/>
            <a:ext cx="9601200" cy="1485900"/>
          </a:xfrm>
        </p:spPr>
        <p:txBody>
          <a:bodyPr/>
          <a:lstStyle/>
          <a:p>
            <a:r>
              <a:rPr lang="en-US" b="1" u="sng" dirty="0" smtClean="0"/>
              <a:t>Corporate Ethics Programs</a:t>
            </a:r>
            <a:endParaRPr lang="en-US" b="1" u="sng" dirty="0"/>
          </a:p>
        </p:txBody>
      </p:sp>
      <p:sp>
        <p:nvSpPr>
          <p:cNvPr id="3" name="Content Placeholder 2"/>
          <p:cNvSpPr>
            <a:spLocks noGrp="1"/>
          </p:cNvSpPr>
          <p:nvPr>
            <p:ph idx="1"/>
          </p:nvPr>
        </p:nvSpPr>
        <p:spPr>
          <a:xfrm>
            <a:off x="1371600" y="965200"/>
            <a:ext cx="9601200" cy="4902200"/>
          </a:xfrm>
        </p:spPr>
        <p:txBody>
          <a:bodyPr>
            <a:noAutofit/>
          </a:bodyPr>
          <a:lstStyle/>
          <a:p>
            <a:pPr>
              <a:lnSpc>
                <a:spcPct val="160000"/>
              </a:lnSpc>
            </a:pPr>
            <a:r>
              <a:rPr lang="en-US" dirty="0" smtClean="0"/>
              <a:t>Not about policing</a:t>
            </a:r>
          </a:p>
          <a:p>
            <a:pPr>
              <a:lnSpc>
                <a:spcPct val="160000"/>
              </a:lnSpc>
            </a:pPr>
            <a:r>
              <a:rPr lang="en-US" dirty="0" smtClean="0"/>
              <a:t>People encouraged to make right decisions</a:t>
            </a:r>
          </a:p>
          <a:p>
            <a:pPr>
              <a:lnSpc>
                <a:spcPct val="160000"/>
              </a:lnSpc>
            </a:pPr>
            <a:r>
              <a:rPr lang="en-US" dirty="0" smtClean="0"/>
              <a:t>Ethical decisions</a:t>
            </a:r>
          </a:p>
          <a:p>
            <a:pPr>
              <a:lnSpc>
                <a:spcPct val="160000"/>
              </a:lnSpc>
            </a:pPr>
            <a:r>
              <a:rPr lang="en-US" dirty="0" smtClean="0"/>
              <a:t>Prevent wrongdoing</a:t>
            </a:r>
          </a:p>
          <a:p>
            <a:pPr>
              <a:lnSpc>
                <a:spcPct val="160000"/>
              </a:lnSpc>
            </a:pPr>
            <a:r>
              <a:rPr lang="en-US" dirty="0" smtClean="0"/>
              <a:t>Eliminate Ethics failures</a:t>
            </a:r>
          </a:p>
          <a:p>
            <a:pPr>
              <a:lnSpc>
                <a:spcPct val="160000"/>
              </a:lnSpc>
            </a:pPr>
            <a:r>
              <a:rPr lang="en-US" dirty="0" smtClean="0"/>
              <a:t>Eliminate need to punish</a:t>
            </a:r>
          </a:p>
          <a:p>
            <a:pPr>
              <a:lnSpc>
                <a:spcPct val="160000"/>
              </a:lnSpc>
            </a:pPr>
            <a:r>
              <a:rPr lang="en-US" dirty="0" smtClean="0"/>
              <a:t>Provide mentoring function and relationships</a:t>
            </a:r>
          </a:p>
          <a:p>
            <a:pPr>
              <a:lnSpc>
                <a:spcPct val="160000"/>
              </a:lnSpc>
            </a:pPr>
            <a:r>
              <a:rPr lang="en-US" dirty="0" smtClean="0"/>
              <a:t>Establish Trust</a:t>
            </a:r>
          </a:p>
          <a:p>
            <a:pPr>
              <a:lnSpc>
                <a:spcPct val="160000"/>
              </a:lnSpc>
            </a:pPr>
            <a:r>
              <a:rPr lang="en-US" dirty="0" smtClean="0"/>
              <a:t>Learning organization</a:t>
            </a:r>
            <a:endParaRPr lang="en-US" dirty="0"/>
          </a:p>
        </p:txBody>
      </p:sp>
    </p:spTree>
    <p:extLst>
      <p:ext uri="{BB962C8B-B14F-4D97-AF65-F5344CB8AC3E}">
        <p14:creationId xmlns:p14="http://schemas.microsoft.com/office/powerpoint/2010/main" val="24669605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16000" y="330200"/>
            <a:ext cx="9601200" cy="1485900"/>
          </a:xfrm>
        </p:spPr>
        <p:txBody>
          <a:bodyPr/>
          <a:lstStyle/>
          <a:p>
            <a:r>
              <a:rPr lang="en-US" b="1" u="sng" dirty="0" smtClean="0"/>
              <a:t>Central Ethical Requirements</a:t>
            </a:r>
            <a:endParaRPr lang="en-US" b="1" u="sng" dirty="0"/>
          </a:p>
        </p:txBody>
      </p:sp>
      <p:sp>
        <p:nvSpPr>
          <p:cNvPr id="3" name="Content Placeholder 2"/>
          <p:cNvSpPr>
            <a:spLocks noGrp="1"/>
          </p:cNvSpPr>
          <p:nvPr>
            <p:ph idx="1"/>
          </p:nvPr>
        </p:nvSpPr>
        <p:spPr>
          <a:xfrm>
            <a:off x="829732" y="1073149"/>
            <a:ext cx="11362267" cy="5361518"/>
          </a:xfrm>
        </p:spPr>
        <p:txBody>
          <a:bodyPr>
            <a:noAutofit/>
          </a:bodyPr>
          <a:lstStyle/>
          <a:p>
            <a:pPr>
              <a:lnSpc>
                <a:spcPct val="150000"/>
              </a:lnSpc>
            </a:pPr>
            <a:r>
              <a:rPr lang="en-US" sz="2400" dirty="0" smtClean="0"/>
              <a:t>Balance legitimate interests in effort to obtain information</a:t>
            </a:r>
          </a:p>
          <a:p>
            <a:pPr>
              <a:lnSpc>
                <a:spcPct val="150000"/>
              </a:lnSpc>
            </a:pPr>
            <a:r>
              <a:rPr lang="en-US" sz="2400" dirty="0" smtClean="0"/>
              <a:t>Address risks to individuals of inappropriate </a:t>
            </a:r>
            <a:r>
              <a:rPr lang="en-US" sz="2400" dirty="0"/>
              <a:t>s</a:t>
            </a:r>
            <a:r>
              <a:rPr lang="en-US" sz="2400" dirty="0" smtClean="0"/>
              <a:t>haring of information</a:t>
            </a:r>
          </a:p>
          <a:p>
            <a:pPr>
              <a:lnSpc>
                <a:spcPct val="150000"/>
              </a:lnSpc>
            </a:pPr>
            <a:r>
              <a:rPr lang="en-US" sz="2400" dirty="0" smtClean="0"/>
              <a:t>Provide adequate training in policies and procedures</a:t>
            </a:r>
          </a:p>
          <a:p>
            <a:pPr>
              <a:lnSpc>
                <a:spcPct val="150000"/>
              </a:lnSpc>
            </a:pPr>
            <a:r>
              <a:rPr lang="en-US" sz="2400" dirty="0" smtClean="0"/>
              <a:t>HIPAA training</a:t>
            </a:r>
          </a:p>
          <a:p>
            <a:pPr>
              <a:lnSpc>
                <a:spcPct val="150000"/>
              </a:lnSpc>
            </a:pPr>
            <a:r>
              <a:rPr lang="en-US" sz="2400" dirty="0" smtClean="0"/>
              <a:t>Provide mechanisms to discuss and review related events</a:t>
            </a:r>
          </a:p>
          <a:p>
            <a:pPr>
              <a:lnSpc>
                <a:spcPct val="150000"/>
              </a:lnSpc>
            </a:pPr>
            <a:r>
              <a:rPr lang="en-US" sz="2400" dirty="0" smtClean="0"/>
              <a:t>Provision of flexibility for handling complex situations and </a:t>
            </a:r>
            <a:r>
              <a:rPr lang="en-US" sz="2400" dirty="0" smtClean="0"/>
              <a:t>cases</a:t>
            </a:r>
            <a:endParaRPr lang="en-US" sz="2400" dirty="0"/>
          </a:p>
          <a:p>
            <a:pPr>
              <a:lnSpc>
                <a:spcPct val="150000"/>
              </a:lnSpc>
            </a:pPr>
            <a:r>
              <a:rPr lang="en-US" sz="2400" dirty="0" smtClean="0"/>
              <a:t>Acknowledge the sensitive nature of confidential information that could disrupt fiduciary relationships</a:t>
            </a:r>
            <a:endParaRPr lang="en-US" sz="2400" dirty="0"/>
          </a:p>
        </p:txBody>
      </p:sp>
    </p:spTree>
    <p:extLst>
      <p:ext uri="{BB962C8B-B14F-4D97-AF65-F5344CB8AC3E}">
        <p14:creationId xmlns:p14="http://schemas.microsoft.com/office/powerpoint/2010/main" val="6810569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800" y="194733"/>
            <a:ext cx="9601200" cy="1485900"/>
          </a:xfrm>
        </p:spPr>
        <p:txBody>
          <a:bodyPr/>
          <a:lstStyle/>
          <a:p>
            <a:r>
              <a:rPr lang="en-US" b="1" u="sng" dirty="0" smtClean="0"/>
              <a:t>Summary</a:t>
            </a:r>
            <a:endParaRPr lang="en-US" b="1" u="sng" dirty="0"/>
          </a:p>
        </p:txBody>
      </p:sp>
      <p:sp>
        <p:nvSpPr>
          <p:cNvPr id="3" name="Content Placeholder 2"/>
          <p:cNvSpPr>
            <a:spLocks noGrp="1"/>
          </p:cNvSpPr>
          <p:nvPr>
            <p:ph idx="1"/>
          </p:nvPr>
        </p:nvSpPr>
        <p:spPr>
          <a:xfrm>
            <a:off x="1134533" y="937683"/>
            <a:ext cx="9601200" cy="4902200"/>
          </a:xfrm>
        </p:spPr>
        <p:txBody>
          <a:bodyPr>
            <a:noAutofit/>
          </a:bodyPr>
          <a:lstStyle/>
          <a:p>
            <a:pPr>
              <a:lnSpc>
                <a:spcPct val="150000"/>
              </a:lnSpc>
            </a:pPr>
            <a:r>
              <a:rPr lang="en-US" dirty="0" smtClean="0"/>
              <a:t>HIPAA has created a voluminous chapter in health care organizations’ compliance plans</a:t>
            </a:r>
          </a:p>
          <a:p>
            <a:pPr>
              <a:lnSpc>
                <a:spcPct val="150000"/>
              </a:lnSpc>
            </a:pPr>
            <a:r>
              <a:rPr lang="en-US" dirty="0" smtClean="0"/>
              <a:t>Recognition that PHI disclosure practices are often decentralized and more extensive than expected</a:t>
            </a:r>
          </a:p>
          <a:p>
            <a:pPr>
              <a:lnSpc>
                <a:spcPct val="150000"/>
              </a:lnSpc>
            </a:pPr>
            <a:r>
              <a:rPr lang="en-US" dirty="0" smtClean="0"/>
              <a:t>Attaining compliance has required changes in how and by whom PHI is disclosed</a:t>
            </a:r>
          </a:p>
          <a:p>
            <a:pPr>
              <a:lnSpc>
                <a:spcPct val="150000"/>
              </a:lnSpc>
            </a:pPr>
            <a:r>
              <a:rPr lang="en-US" dirty="0" smtClean="0"/>
              <a:t>Although health care providers have long had an ethical commitment to confidentiality, the specific requirements of HIPAA have required adjustments in operations</a:t>
            </a:r>
          </a:p>
          <a:p>
            <a:pPr>
              <a:lnSpc>
                <a:spcPct val="150000"/>
              </a:lnSpc>
            </a:pPr>
            <a:r>
              <a:rPr lang="en-US" dirty="0" smtClean="0"/>
              <a:t>Continued focus on what is in the best interest of the patient.  Find solutions which are legally and ethically compliant and medically appropriate.</a:t>
            </a:r>
            <a:endParaRPr lang="en-US" dirty="0"/>
          </a:p>
        </p:txBody>
      </p:sp>
    </p:spTree>
    <p:extLst>
      <p:ext uri="{BB962C8B-B14F-4D97-AF65-F5344CB8AC3E}">
        <p14:creationId xmlns:p14="http://schemas.microsoft.com/office/powerpoint/2010/main" val="169334730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3600" y="279400"/>
            <a:ext cx="9601200" cy="1485900"/>
          </a:xfrm>
        </p:spPr>
        <p:txBody>
          <a:bodyPr/>
          <a:lstStyle/>
          <a:p>
            <a:r>
              <a:rPr lang="en-US" b="1" u="sng" dirty="0" smtClean="0"/>
              <a:t>Hippocrates TO HIPAA TO Etiquette</a:t>
            </a:r>
            <a:endParaRPr lang="en-US" b="1" u="sng" dirty="0"/>
          </a:p>
        </p:txBody>
      </p:sp>
      <p:sp>
        <p:nvSpPr>
          <p:cNvPr id="3" name="Content Placeholder 2"/>
          <p:cNvSpPr>
            <a:spLocks noGrp="1"/>
          </p:cNvSpPr>
          <p:nvPr>
            <p:ph idx="1"/>
          </p:nvPr>
        </p:nvSpPr>
        <p:spPr>
          <a:xfrm>
            <a:off x="1117600" y="1185333"/>
            <a:ext cx="9601200" cy="3581400"/>
          </a:xfrm>
        </p:spPr>
        <p:txBody>
          <a:bodyPr>
            <a:noAutofit/>
          </a:bodyPr>
          <a:lstStyle/>
          <a:p>
            <a:pPr>
              <a:lnSpc>
                <a:spcPct val="150000"/>
              </a:lnSpc>
            </a:pPr>
            <a:r>
              <a:rPr lang="en-US" sz="2400" dirty="0" smtClean="0"/>
              <a:t>Most etiquette experts agree that proper etiquette begins by showing respect for others, being honest, and trustworthy, putting others at ease, and showing kindness and courtesy to others.  Only after that should you focus on the details of a specific situation or perhaps THE </a:t>
            </a:r>
            <a:r>
              <a:rPr lang="en-US" sz="2400" dirty="0" smtClean="0"/>
              <a:t>RULES  </a:t>
            </a:r>
            <a:endParaRPr lang="en-US" sz="2400" dirty="0" smtClean="0"/>
          </a:p>
        </p:txBody>
      </p:sp>
    </p:spTree>
    <p:extLst>
      <p:ext uri="{BB962C8B-B14F-4D97-AF65-F5344CB8AC3E}">
        <p14:creationId xmlns:p14="http://schemas.microsoft.com/office/powerpoint/2010/main" val="349728432"/>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1204" y="323850"/>
            <a:ext cx="9601200" cy="1485900"/>
          </a:xfrm>
        </p:spPr>
        <p:txBody>
          <a:bodyPr/>
          <a:lstStyle/>
          <a:p>
            <a:r>
              <a:rPr lang="en-US" b="1" u="sng" dirty="0" smtClean="0"/>
              <a:t>Etiquette</a:t>
            </a:r>
            <a:endParaRPr lang="en-US" b="1" u="sng"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25599" y="1066800"/>
            <a:ext cx="9889067" cy="5562600"/>
          </a:xfrm>
          <a:prstGeom prst="rect">
            <a:avLst/>
          </a:prstGeom>
        </p:spPr>
      </p:pic>
    </p:spTree>
    <p:extLst>
      <p:ext uri="{BB962C8B-B14F-4D97-AF65-F5344CB8AC3E}">
        <p14:creationId xmlns:p14="http://schemas.microsoft.com/office/powerpoint/2010/main" val="145759858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Many Thanks</a:t>
            </a:r>
            <a:endParaRPr lang="en-US" dirty="0"/>
          </a:p>
        </p:txBody>
      </p:sp>
      <p:sp>
        <p:nvSpPr>
          <p:cNvPr id="3" name="Content Placeholder 2"/>
          <p:cNvSpPr>
            <a:spLocks noGrp="1"/>
          </p:cNvSpPr>
          <p:nvPr>
            <p:ph idx="1"/>
          </p:nvPr>
        </p:nvSpPr>
        <p:spPr/>
        <p:txBody>
          <a:bodyPr/>
          <a:lstStyle/>
          <a:p>
            <a:r>
              <a:rPr lang="en-US" dirty="0" smtClean="0"/>
              <a:t>Julie Shephard</a:t>
            </a:r>
          </a:p>
          <a:p>
            <a:r>
              <a:rPr lang="en-US" dirty="0" smtClean="0"/>
              <a:t>Eileen </a:t>
            </a:r>
            <a:r>
              <a:rPr lang="en-US" dirty="0" err="1" smtClean="0"/>
              <a:t>Grena</a:t>
            </a:r>
            <a:endParaRPr lang="en-US" dirty="0" smtClean="0"/>
          </a:p>
          <a:p>
            <a:r>
              <a:rPr lang="en-US" dirty="0" smtClean="0"/>
              <a:t>The Delaware Law School</a:t>
            </a:r>
          </a:p>
          <a:p>
            <a:r>
              <a:rPr lang="en-US" dirty="0" smtClean="0"/>
              <a:t>The Students and practitioners of Compliance and Ethics</a:t>
            </a:r>
          </a:p>
          <a:p>
            <a:r>
              <a:rPr lang="en-US" dirty="0" smtClean="0"/>
              <a:t>Pam Beech</a:t>
            </a:r>
            <a:endParaRPr lang="en-US" dirty="0"/>
          </a:p>
        </p:txBody>
      </p:sp>
    </p:spTree>
    <p:extLst>
      <p:ext uri="{BB962C8B-B14F-4D97-AF65-F5344CB8AC3E}">
        <p14:creationId xmlns:p14="http://schemas.microsoft.com/office/powerpoint/2010/main" val="1709123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26370001"/>
              </p:ext>
            </p:extLst>
          </p:nvPr>
        </p:nvGraphicFramePr>
        <p:xfrm>
          <a:off x="1405465" y="0"/>
          <a:ext cx="10498667" cy="668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41232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48373943"/>
              </p:ext>
            </p:extLst>
          </p:nvPr>
        </p:nvGraphicFramePr>
        <p:xfrm>
          <a:off x="897466" y="338668"/>
          <a:ext cx="10397068" cy="6470815"/>
        </p:xfrm>
        <a:graphic>
          <a:graphicData uri="http://schemas.openxmlformats.org/drawingml/2006/table">
            <a:tbl>
              <a:tblPr firstRow="1" bandRow="1">
                <a:tableStyleId>{5C22544A-7EE6-4342-B048-85BDC9FD1C3A}</a:tableStyleId>
              </a:tblPr>
              <a:tblGrid>
                <a:gridCol w="5198534"/>
                <a:gridCol w="5198534"/>
              </a:tblGrid>
              <a:tr h="1162441">
                <a:tc gridSpan="2">
                  <a:txBody>
                    <a:bodyPr/>
                    <a:lstStyle/>
                    <a:p>
                      <a:pPr algn="ctr"/>
                      <a:r>
                        <a:rPr lang="en-US" sz="4400" dirty="0" smtClean="0">
                          <a:solidFill>
                            <a:schemeClr val="bg1"/>
                          </a:solidFill>
                        </a:rPr>
                        <a:t>Seven Principles of Health Care Ethics</a:t>
                      </a:r>
                      <a:endParaRPr lang="en-US" sz="4400" dirty="0">
                        <a:solidFill>
                          <a:schemeClr val="bg1"/>
                        </a:solidFill>
                      </a:endParaRPr>
                    </a:p>
                  </a:txBody>
                  <a:tcPr>
                    <a:solidFill>
                      <a:schemeClr val="accent5">
                        <a:lumMod val="75000"/>
                      </a:schemeClr>
                    </a:solidFill>
                  </a:tcPr>
                </a:tc>
                <a:tc hMerge="1">
                  <a:txBody>
                    <a:bodyPr/>
                    <a:lstStyle/>
                    <a:p>
                      <a:endParaRPr lang="en-US" dirty="0"/>
                    </a:p>
                  </a:txBody>
                  <a:tcPr/>
                </a:tc>
              </a:tr>
              <a:tr h="962547">
                <a:tc>
                  <a:txBody>
                    <a:bodyPr/>
                    <a:lstStyle/>
                    <a:p>
                      <a:pPr marL="571500" indent="-571500">
                        <a:buFont typeface="Arial" charset="0"/>
                        <a:buChar char="•"/>
                      </a:pPr>
                      <a:r>
                        <a:rPr lang="en-US" sz="3600" dirty="0" smtClean="0"/>
                        <a:t>Autonomy</a:t>
                      </a:r>
                      <a:endParaRPr lang="en-US" sz="3600" dirty="0"/>
                    </a:p>
                  </a:txBody>
                  <a:tcPr>
                    <a:solidFill>
                      <a:schemeClr val="accent5">
                        <a:lumMod val="40000"/>
                        <a:lumOff val="60000"/>
                      </a:schemeClr>
                    </a:solidFill>
                  </a:tcPr>
                </a:tc>
                <a:tc>
                  <a:txBody>
                    <a:bodyPr/>
                    <a:lstStyle/>
                    <a:p>
                      <a:r>
                        <a:rPr lang="en-US" sz="2400" dirty="0" smtClean="0"/>
                        <a:t>Patient has right to make their own </a:t>
                      </a:r>
                      <a:r>
                        <a:rPr lang="en-US" sz="2400" dirty="0" smtClean="0"/>
                        <a:t>decisions</a:t>
                      </a:r>
                      <a:endParaRPr lang="en-US" sz="2400" dirty="0"/>
                    </a:p>
                  </a:txBody>
                  <a:tcPr>
                    <a:solidFill>
                      <a:schemeClr val="accent5">
                        <a:lumMod val="40000"/>
                        <a:lumOff val="60000"/>
                      </a:schemeClr>
                    </a:solidFill>
                  </a:tcPr>
                </a:tc>
              </a:tr>
              <a:tr h="557666">
                <a:tc>
                  <a:txBody>
                    <a:bodyPr/>
                    <a:lstStyle/>
                    <a:p>
                      <a:pPr marL="571500" indent="-571500">
                        <a:buFont typeface="Arial" charset="0"/>
                        <a:buChar char="•"/>
                      </a:pPr>
                      <a:r>
                        <a:rPr lang="en-US" sz="3600" dirty="0" smtClean="0"/>
                        <a:t>Beneficence</a:t>
                      </a:r>
                      <a:endParaRPr lang="en-US" sz="3600" dirty="0"/>
                    </a:p>
                  </a:txBody>
                  <a:tcPr>
                    <a:solidFill>
                      <a:schemeClr val="accent5">
                        <a:lumMod val="20000"/>
                        <a:lumOff val="80000"/>
                      </a:schemeClr>
                    </a:solidFill>
                  </a:tcPr>
                </a:tc>
                <a:tc>
                  <a:txBody>
                    <a:bodyPr/>
                    <a:lstStyle/>
                    <a:p>
                      <a:r>
                        <a:rPr lang="en-US" sz="2400" dirty="0" smtClean="0"/>
                        <a:t>Care should benefit the patient</a:t>
                      </a:r>
                      <a:endParaRPr lang="en-US" sz="2400" dirty="0"/>
                    </a:p>
                  </a:txBody>
                  <a:tcPr>
                    <a:solidFill>
                      <a:schemeClr val="accent5">
                        <a:lumMod val="20000"/>
                        <a:lumOff val="80000"/>
                      </a:schemeClr>
                    </a:solidFill>
                  </a:tcPr>
                </a:tc>
              </a:tr>
              <a:tr h="557666">
                <a:tc>
                  <a:txBody>
                    <a:bodyPr/>
                    <a:lstStyle/>
                    <a:p>
                      <a:pPr marL="571500" indent="-571500">
                        <a:buFont typeface="Arial" charset="0"/>
                        <a:buChar char="•"/>
                      </a:pPr>
                      <a:r>
                        <a:rPr lang="en-US" sz="3600" dirty="0" err="1" smtClean="0"/>
                        <a:t>Nonmalificence</a:t>
                      </a:r>
                      <a:endParaRPr lang="en-US" sz="3600" dirty="0"/>
                    </a:p>
                  </a:txBody>
                  <a:tcPr>
                    <a:solidFill>
                      <a:schemeClr val="accent5">
                        <a:lumMod val="40000"/>
                        <a:lumOff val="60000"/>
                      </a:schemeClr>
                    </a:solidFill>
                  </a:tcPr>
                </a:tc>
                <a:tc>
                  <a:txBody>
                    <a:bodyPr/>
                    <a:lstStyle/>
                    <a:p>
                      <a:r>
                        <a:rPr lang="en-US" sz="2400" dirty="0" smtClean="0"/>
                        <a:t>Do no harm</a:t>
                      </a:r>
                      <a:endParaRPr lang="en-US" sz="2400" dirty="0"/>
                    </a:p>
                  </a:txBody>
                  <a:tcPr>
                    <a:solidFill>
                      <a:schemeClr val="accent5">
                        <a:lumMod val="40000"/>
                        <a:lumOff val="60000"/>
                      </a:schemeClr>
                    </a:solidFill>
                  </a:tcPr>
                </a:tc>
              </a:tr>
              <a:tr h="557666">
                <a:tc>
                  <a:txBody>
                    <a:bodyPr/>
                    <a:lstStyle/>
                    <a:p>
                      <a:pPr marL="571500" indent="-571500">
                        <a:buFont typeface="Arial" charset="0"/>
                        <a:buChar char="•"/>
                      </a:pPr>
                      <a:r>
                        <a:rPr lang="en-US" sz="3600" dirty="0" smtClean="0"/>
                        <a:t>Justice</a:t>
                      </a:r>
                      <a:endParaRPr lang="en-US" sz="3600" dirty="0"/>
                    </a:p>
                  </a:txBody>
                  <a:tcPr>
                    <a:solidFill>
                      <a:schemeClr val="accent5">
                        <a:lumMod val="20000"/>
                        <a:lumOff val="80000"/>
                      </a:schemeClr>
                    </a:solidFill>
                  </a:tcPr>
                </a:tc>
                <a:tc>
                  <a:txBody>
                    <a:bodyPr/>
                    <a:lstStyle/>
                    <a:p>
                      <a:r>
                        <a:rPr lang="en-US" sz="2400" dirty="0" smtClean="0"/>
                        <a:t>What is fair</a:t>
                      </a:r>
                      <a:r>
                        <a:rPr lang="en-US" sz="2400" baseline="0" dirty="0" smtClean="0"/>
                        <a:t> to all </a:t>
                      </a:r>
                      <a:r>
                        <a:rPr lang="en-US" sz="2400" baseline="0" dirty="0" smtClean="0"/>
                        <a:t>patients and society</a:t>
                      </a:r>
                      <a:endParaRPr lang="en-US" sz="2400" dirty="0"/>
                    </a:p>
                  </a:txBody>
                  <a:tcPr>
                    <a:solidFill>
                      <a:schemeClr val="accent5">
                        <a:lumMod val="20000"/>
                        <a:lumOff val="80000"/>
                      </a:schemeClr>
                    </a:solidFill>
                  </a:tcPr>
                </a:tc>
              </a:tr>
              <a:tr h="557666">
                <a:tc>
                  <a:txBody>
                    <a:bodyPr/>
                    <a:lstStyle/>
                    <a:p>
                      <a:pPr marL="571500" indent="-571500">
                        <a:buFont typeface="Arial" charset="0"/>
                        <a:buChar char="•"/>
                      </a:pPr>
                      <a:r>
                        <a:rPr lang="en-US" sz="3600" dirty="0" smtClean="0"/>
                        <a:t>Confidentiality</a:t>
                      </a:r>
                      <a:endParaRPr lang="en-US" sz="3600" dirty="0"/>
                    </a:p>
                  </a:txBody>
                  <a:tcPr>
                    <a:solidFill>
                      <a:schemeClr val="accent5">
                        <a:lumMod val="40000"/>
                        <a:lumOff val="60000"/>
                      </a:schemeClr>
                    </a:solidFill>
                  </a:tcPr>
                </a:tc>
                <a:tc>
                  <a:txBody>
                    <a:bodyPr/>
                    <a:lstStyle/>
                    <a:p>
                      <a:r>
                        <a:rPr lang="en-US" sz="2400" dirty="0" smtClean="0"/>
                        <a:t>Protection</a:t>
                      </a:r>
                      <a:r>
                        <a:rPr lang="en-US" sz="2400" baseline="0" dirty="0" smtClean="0"/>
                        <a:t> of personal information</a:t>
                      </a:r>
                      <a:endParaRPr lang="en-US" sz="2400" dirty="0" smtClean="0"/>
                    </a:p>
                    <a:p>
                      <a:endParaRPr lang="en-US" sz="2400" dirty="0" smtClean="0"/>
                    </a:p>
                  </a:txBody>
                  <a:tcPr>
                    <a:solidFill>
                      <a:schemeClr val="accent5">
                        <a:lumMod val="40000"/>
                        <a:lumOff val="60000"/>
                      </a:schemeClr>
                    </a:solidFill>
                  </a:tcPr>
                </a:tc>
              </a:tr>
              <a:tr h="557666">
                <a:tc>
                  <a:txBody>
                    <a:bodyPr/>
                    <a:lstStyle/>
                    <a:p>
                      <a:pPr marL="571500" indent="-571500">
                        <a:buFont typeface="Arial" charset="0"/>
                        <a:buChar char="•"/>
                      </a:pPr>
                      <a:r>
                        <a:rPr lang="en-US" sz="3600" dirty="0" smtClean="0"/>
                        <a:t>Veracity</a:t>
                      </a:r>
                      <a:endParaRPr lang="en-US" sz="3600" dirty="0"/>
                    </a:p>
                  </a:txBody>
                  <a:tcPr>
                    <a:solidFill>
                      <a:schemeClr val="accent5">
                        <a:lumMod val="20000"/>
                        <a:lumOff val="80000"/>
                      </a:schemeClr>
                    </a:solidFill>
                  </a:tcPr>
                </a:tc>
                <a:tc>
                  <a:txBody>
                    <a:bodyPr/>
                    <a:lstStyle/>
                    <a:p>
                      <a:r>
                        <a:rPr lang="en-US" sz="2400" dirty="0" smtClean="0"/>
                        <a:t>Truth telling</a:t>
                      </a:r>
                      <a:endParaRPr lang="en-US" sz="2400" dirty="0"/>
                    </a:p>
                  </a:txBody>
                  <a:tcPr>
                    <a:solidFill>
                      <a:schemeClr val="accent5">
                        <a:lumMod val="20000"/>
                        <a:lumOff val="80000"/>
                      </a:schemeClr>
                    </a:solidFill>
                  </a:tcPr>
                </a:tc>
              </a:tr>
              <a:tr h="962547">
                <a:tc>
                  <a:txBody>
                    <a:bodyPr/>
                    <a:lstStyle/>
                    <a:p>
                      <a:pPr marL="571500" indent="-571500">
                        <a:buFont typeface="Arial" charset="0"/>
                        <a:buChar char="•"/>
                      </a:pPr>
                      <a:r>
                        <a:rPr lang="en-US" sz="3600" dirty="0" smtClean="0"/>
                        <a:t>Role Fidelity</a:t>
                      </a:r>
                      <a:endParaRPr lang="en-US" sz="3600" dirty="0"/>
                    </a:p>
                  </a:txBody>
                  <a:tcPr>
                    <a:solidFill>
                      <a:schemeClr val="accent5">
                        <a:lumMod val="40000"/>
                        <a:lumOff val="60000"/>
                      </a:schemeClr>
                    </a:solidFill>
                  </a:tcPr>
                </a:tc>
                <a:tc>
                  <a:txBody>
                    <a:bodyPr/>
                    <a:lstStyle/>
                    <a:p>
                      <a:r>
                        <a:rPr lang="en-US" sz="2400" dirty="0" smtClean="0"/>
                        <a:t>Follow job description;</a:t>
                      </a:r>
                      <a:r>
                        <a:rPr lang="en-US" sz="2400" baseline="0" dirty="0" smtClean="0"/>
                        <a:t> work within credentials</a:t>
                      </a:r>
                      <a:endParaRPr lang="en-US" sz="2400" dirty="0"/>
                    </a:p>
                  </a:txBody>
                  <a:tcPr>
                    <a:solidFill>
                      <a:schemeClr val="accent5">
                        <a:lumMod val="40000"/>
                        <a:lumOff val="60000"/>
                      </a:schemeClr>
                    </a:solidFill>
                  </a:tcPr>
                </a:tc>
              </a:tr>
            </a:tbl>
          </a:graphicData>
        </a:graphic>
      </p:graphicFrame>
    </p:spTree>
    <p:extLst>
      <p:ext uri="{BB962C8B-B14F-4D97-AF65-F5344CB8AC3E}">
        <p14:creationId xmlns:p14="http://schemas.microsoft.com/office/powerpoint/2010/main" val="507508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u="sng" dirty="0"/>
              <a:t>AMA Code of Ethics </a:t>
            </a:r>
            <a:r>
              <a:rPr lang="en-US" dirty="0" smtClean="0"/>
              <a:t/>
            </a:r>
            <a:br>
              <a:rPr lang="en-US" dirty="0" smtClean="0"/>
            </a:br>
            <a:endParaRPr lang="en-US" sz="3600" i="1" dirty="0"/>
          </a:p>
        </p:txBody>
      </p:sp>
      <p:sp>
        <p:nvSpPr>
          <p:cNvPr id="3" name="Content Placeholder 2"/>
          <p:cNvSpPr>
            <a:spLocks noGrp="1"/>
          </p:cNvSpPr>
          <p:nvPr>
            <p:ph idx="1"/>
          </p:nvPr>
        </p:nvSpPr>
        <p:spPr>
          <a:xfrm>
            <a:off x="1100667" y="1557867"/>
            <a:ext cx="9601200" cy="5080000"/>
          </a:xfrm>
        </p:spPr>
        <p:txBody>
          <a:bodyPr>
            <a:normAutofit/>
          </a:bodyPr>
          <a:lstStyle/>
          <a:p>
            <a:pPr>
              <a:lnSpc>
                <a:spcPct val="150000"/>
              </a:lnSpc>
            </a:pPr>
            <a:r>
              <a:rPr lang="en-US" sz="2800" dirty="0"/>
              <a:t>Respect for autonomy and for patients</a:t>
            </a:r>
          </a:p>
          <a:p>
            <a:pPr>
              <a:lnSpc>
                <a:spcPct val="150000"/>
              </a:lnSpc>
            </a:pPr>
            <a:r>
              <a:rPr lang="en-US" sz="2800" dirty="0"/>
              <a:t>Beneficence and Fiduciary </a:t>
            </a:r>
            <a:r>
              <a:rPr lang="en-US" sz="2800" dirty="0" smtClean="0"/>
              <a:t>responsibility</a:t>
            </a:r>
          </a:p>
          <a:p>
            <a:pPr>
              <a:lnSpc>
                <a:spcPct val="150000"/>
              </a:lnSpc>
            </a:pPr>
            <a:r>
              <a:rPr lang="en-US" sz="2800" dirty="0" smtClean="0"/>
              <a:t>Trust</a:t>
            </a:r>
          </a:p>
          <a:p>
            <a:pPr>
              <a:lnSpc>
                <a:spcPct val="150000"/>
              </a:lnSpc>
            </a:pPr>
            <a:r>
              <a:rPr lang="en-US" sz="2800" dirty="0" smtClean="0"/>
              <a:t>Fidelity</a:t>
            </a:r>
          </a:p>
          <a:p>
            <a:endParaRPr lang="en-US" i="1" dirty="0"/>
          </a:p>
          <a:p>
            <a:pPr marL="0" indent="0" algn="ctr">
              <a:buNone/>
            </a:pPr>
            <a:r>
              <a:rPr lang="en-US" sz="3200" i="1" dirty="0" smtClean="0"/>
              <a:t>Ethical </a:t>
            </a:r>
            <a:r>
              <a:rPr lang="en-US" sz="3200" i="1" dirty="0"/>
              <a:t>considerations supporting privacy and confidentiality. </a:t>
            </a:r>
            <a:endParaRPr lang="en-US" sz="3200" dirty="0" smtClean="0"/>
          </a:p>
        </p:txBody>
      </p:sp>
    </p:spTree>
    <p:extLst>
      <p:ext uri="{BB962C8B-B14F-4D97-AF65-F5344CB8AC3E}">
        <p14:creationId xmlns:p14="http://schemas.microsoft.com/office/powerpoint/2010/main" val="345786178"/>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majorFont>
      <a:minorFont>
        <a:latin typeface="Franklin Gothic Book" panose="020B0503020102020204"/>
        <a:ea typeface=""/>
        <a:cs typeface=""/>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33978</TotalTime>
  <Words>3668</Words>
  <Application>Microsoft Macintosh PowerPoint</Application>
  <PresentationFormat>Widescreen</PresentationFormat>
  <Paragraphs>441</Paragraphs>
  <Slides>69</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69</vt:i4>
      </vt:variant>
    </vt:vector>
  </HeadingPairs>
  <TitlesOfParts>
    <vt:vector size="74" baseType="lpstr">
      <vt:lpstr>Calibri</vt:lpstr>
      <vt:lpstr>Franklin Gothic Book</vt:lpstr>
      <vt:lpstr>Wingdings</vt:lpstr>
      <vt:lpstr>Arial</vt:lpstr>
      <vt:lpstr>Crop</vt:lpstr>
      <vt:lpstr>Hippocrates to HIPAA</vt:lpstr>
      <vt:lpstr>PowerPoint Presentation</vt:lpstr>
      <vt:lpstr>Hippocratic oath</vt:lpstr>
      <vt:lpstr>Classic Version of the Hippocratic Oath</vt:lpstr>
      <vt:lpstr>Modernized version of Hippocratic Oath</vt:lpstr>
      <vt:lpstr>Codes of Ethics</vt:lpstr>
      <vt:lpstr>PowerPoint Presentation</vt:lpstr>
      <vt:lpstr>PowerPoint Presentation</vt:lpstr>
      <vt:lpstr>AMA Code of Ethics  </vt:lpstr>
      <vt:lpstr>Respect for Autonomy </vt:lpstr>
      <vt:lpstr>Beneficence and Fiduciary Responsibility</vt:lpstr>
      <vt:lpstr>Trust</vt:lpstr>
      <vt:lpstr>Fidelity</vt:lpstr>
      <vt:lpstr>Confidentiality of Medical Information </vt:lpstr>
      <vt:lpstr>Legal Duty Regarding Patient Confidentiality </vt:lpstr>
      <vt:lpstr>Constitutional Right of Confidentiality</vt:lpstr>
      <vt:lpstr>Common Law Duty to Maintain Confidentiality</vt:lpstr>
      <vt:lpstr>Statuary Protection of Confidentiality</vt:lpstr>
      <vt:lpstr>Confidentiality of Personal Health Information</vt:lpstr>
      <vt:lpstr>Relationship of Law and Ethics</vt:lpstr>
      <vt:lpstr>Convergence of Law and Ethics</vt:lpstr>
      <vt:lpstr>Patient Confidentiality and HIPAA </vt:lpstr>
      <vt:lpstr>HIPAA</vt:lpstr>
      <vt:lpstr>December 2000 version of Privacy Rule</vt:lpstr>
      <vt:lpstr>August 2002 Privacy Amendment</vt:lpstr>
      <vt:lpstr>Federalization of Health Information Privacy</vt:lpstr>
      <vt:lpstr>HIPAA</vt:lpstr>
      <vt:lpstr>HIPAA</vt:lpstr>
      <vt:lpstr>HIPAA Regulations</vt:lpstr>
      <vt:lpstr>HIPAA - Case</vt:lpstr>
      <vt:lpstr>HIPAA Case</vt:lpstr>
      <vt:lpstr>Case study</vt:lpstr>
      <vt:lpstr>Ethical decision making process</vt:lpstr>
      <vt:lpstr>Information</vt:lpstr>
      <vt:lpstr>Ethical Principles</vt:lpstr>
      <vt:lpstr>Legal Considerations </vt:lpstr>
      <vt:lpstr>Options considered</vt:lpstr>
      <vt:lpstr>Action </vt:lpstr>
      <vt:lpstr>HIPAA Misunderstandings</vt:lpstr>
      <vt:lpstr>Opioid Crisis</vt:lpstr>
      <vt:lpstr>Disclosure permitted</vt:lpstr>
      <vt:lpstr>May share SOME health information WITHOUT patient’s permission under certain circumstances</vt:lpstr>
      <vt:lpstr>May inform</vt:lpstr>
      <vt:lpstr>To comply with HIPAA</vt:lpstr>
      <vt:lpstr>HIPAA respects individual autonomy</vt:lpstr>
      <vt:lpstr>HIPAA anticipates that a Patient’s decision making capacity may change in course of treatment</vt:lpstr>
      <vt:lpstr>HIPAA recognizes patient’s personal representatives according to state law.</vt:lpstr>
      <vt:lpstr>How HIPAA Allows Doctors to Respond to the Opioid Crisis</vt:lpstr>
      <vt:lpstr>Permitted Uses and disclosures of PHI</vt:lpstr>
      <vt:lpstr>Permitted Uses and Disclosures</vt:lpstr>
      <vt:lpstr>HIPAA- Use of PHI without patient consent</vt:lpstr>
      <vt:lpstr>Right to Request Restriction of USE</vt:lpstr>
      <vt:lpstr>Case Study </vt:lpstr>
      <vt:lpstr>The Delaware Health Information Network (DHIN), http://www.dhin.org/</vt:lpstr>
      <vt:lpstr>Health Care Operations</vt:lpstr>
      <vt:lpstr>Case Study</vt:lpstr>
      <vt:lpstr>HIPAA and deceased patients</vt:lpstr>
      <vt:lpstr>HIPAA – “Floor” of privacy protection</vt:lpstr>
      <vt:lpstr>Speed Governor</vt:lpstr>
      <vt:lpstr>Healthcare Corporate Ethics</vt:lpstr>
      <vt:lpstr>High Reliability Organizations (HROs)       Social psychologist Karl Weick</vt:lpstr>
      <vt:lpstr>High Ethics Reliability Organization (HERO)</vt:lpstr>
      <vt:lpstr>Proper HERO Concept</vt:lpstr>
      <vt:lpstr>Corporate Ethics Programs</vt:lpstr>
      <vt:lpstr>Central Ethical Requirements</vt:lpstr>
      <vt:lpstr>Summary</vt:lpstr>
      <vt:lpstr>Hippocrates TO HIPAA TO Etiquette</vt:lpstr>
      <vt:lpstr>Etiquette</vt:lpstr>
      <vt:lpstr>Many Thanks</vt:lpstr>
    </vt:vector>
  </TitlesOfParts>
  <Company/>
  <LinksUpToDate>false</LinksUpToDate>
  <SharedDoc>false</SharedDoc>
  <HyperlinksChanged>false</HyperlinksChanged>
  <AppVersion>15.0025</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Hippocrates to HIPAA</dc:title>
  <dc:creator>kathleen mcnicholas</dc:creator>
  <cp:lastModifiedBy>kathleen mcnicholas</cp:lastModifiedBy>
  <cp:revision>192</cp:revision>
  <cp:lastPrinted>2018-10-23T19:56:37Z</cp:lastPrinted>
  <dcterms:created xsi:type="dcterms:W3CDTF">2018-09-24T16:05:44Z</dcterms:created>
  <dcterms:modified xsi:type="dcterms:W3CDTF">2018-10-31T17:26:05Z</dcterms:modified>
</cp:coreProperties>
</file>