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6" r:id="rId1"/>
    <p:sldMasterId id="2147484188" r:id="rId2"/>
  </p:sldMasterIdLst>
  <p:notesMasterIdLst>
    <p:notesMasterId r:id="rId14"/>
  </p:notesMasterIdLst>
  <p:handoutMasterIdLst>
    <p:handoutMasterId r:id="rId15"/>
  </p:handoutMasterIdLst>
  <p:sldIdLst>
    <p:sldId id="414" r:id="rId3"/>
    <p:sldId id="437" r:id="rId4"/>
    <p:sldId id="476" r:id="rId5"/>
    <p:sldId id="467" r:id="rId6"/>
    <p:sldId id="448" r:id="rId7"/>
    <p:sldId id="449" r:id="rId8"/>
    <p:sldId id="450" r:id="rId9"/>
    <p:sldId id="424" r:id="rId10"/>
    <p:sldId id="425" r:id="rId11"/>
    <p:sldId id="454" r:id="rId12"/>
    <p:sldId id="471"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initials="B" lastIdx="1" clrIdx="0"/>
  <p:cmAuthor id="1" name="Brian Concannon" initials="BC" lastIdx="28" clrIdx="1"/>
  <p:cmAuthor id="2" name="IJDH Betsey" initials="YUN" lastIdx="8"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71B8FF"/>
    <a:srgbClr val="FFFFFF"/>
    <a:srgbClr val="FF9900"/>
    <a:srgbClr val="FF9933"/>
    <a:srgbClr val="CC3333"/>
    <a:srgbClr val="00CC99"/>
    <a:srgbClr val="993399"/>
    <a:srgbClr val="CC0033"/>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2030" autoAdjust="0"/>
  </p:normalViewPr>
  <p:slideViewPr>
    <p:cSldViewPr>
      <p:cViewPr varScale="1">
        <p:scale>
          <a:sx n="65" d="100"/>
          <a:sy n="65" d="100"/>
        </p:scale>
        <p:origin x="9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848" y="4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Gill Sans MT" pitchFamily="34" charset="0"/>
              </a:defRPr>
            </a:lvl1pPr>
          </a:lstStyle>
          <a:p>
            <a:pPr>
              <a:defRPr/>
            </a:pPr>
            <a:endParaRPr lang="ru-RU"/>
          </a:p>
        </p:txBody>
      </p:sp>
      <p:sp>
        <p:nvSpPr>
          <p:cNvPr id="1914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Gill Sans MT" pitchFamily="34" charset="0"/>
              </a:defRPr>
            </a:lvl1pPr>
          </a:lstStyle>
          <a:p>
            <a:pPr>
              <a:defRPr/>
            </a:pPr>
            <a:fld id="{A23613B1-1A26-4262-B5BF-7A786F7A8D65}" type="datetimeFigureOut">
              <a:rPr lang="ru-RU"/>
              <a:pPr>
                <a:defRPr/>
              </a:pPr>
              <a:t>09.04.2018</a:t>
            </a:fld>
            <a:endParaRPr lang="ru-RU"/>
          </a:p>
        </p:txBody>
      </p:sp>
      <p:sp>
        <p:nvSpPr>
          <p:cNvPr id="1914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ill Sans MT" pitchFamily="34" charset="0"/>
              </a:defRPr>
            </a:lvl1pPr>
          </a:lstStyle>
          <a:p>
            <a:pPr>
              <a:defRPr/>
            </a:pPr>
            <a:endParaRPr lang="ru-RU"/>
          </a:p>
        </p:txBody>
      </p:sp>
      <p:sp>
        <p:nvSpPr>
          <p:cNvPr id="1914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ill Sans MT" pitchFamily="34" charset="0"/>
              </a:defRPr>
            </a:lvl1pPr>
          </a:lstStyle>
          <a:p>
            <a:pPr>
              <a:defRPr/>
            </a:pPr>
            <a:fld id="{53F04F9B-C12E-4AB0-89B1-69F4DF2F6074}" type="slidenum">
              <a:rPr lang="ru-RU"/>
              <a:pPr>
                <a:defRPr/>
              </a:pPr>
              <a:t>‹#›</a:t>
            </a:fld>
            <a:endParaRPr lang="ru-RU"/>
          </a:p>
        </p:txBody>
      </p:sp>
    </p:spTree>
    <p:extLst>
      <p:ext uri="{BB962C8B-B14F-4D97-AF65-F5344CB8AC3E}">
        <p14:creationId xmlns:p14="http://schemas.microsoft.com/office/powerpoint/2010/main" val="31153449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D9B2B52-6AA5-4B7B-9CCA-02D82CBEAA05}" type="datetimeFigureOut">
              <a:rPr lang="en-US"/>
              <a:pPr>
                <a:defRPr/>
              </a:pPr>
              <a:t>4/9/2018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F999E91-78B8-4D6F-97A9-60ADC76E54EF}" type="slidenum">
              <a:rPr lang="en-US"/>
              <a:pPr>
                <a:defRPr/>
              </a:pPr>
              <a:t>‹#›</a:t>
            </a:fld>
            <a:endParaRPr lang="en-US" dirty="0"/>
          </a:p>
        </p:txBody>
      </p:sp>
    </p:spTree>
    <p:extLst>
      <p:ext uri="{BB962C8B-B14F-4D97-AF65-F5344CB8AC3E}">
        <p14:creationId xmlns:p14="http://schemas.microsoft.com/office/powerpoint/2010/main" val="7159198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F999E91-78B8-4D6F-97A9-60ADC76E54EF}" type="slidenum">
              <a:rPr lang="en-US" smtClean="0"/>
              <a:pPr>
                <a:defRPr/>
              </a:pPr>
              <a:t>1</a:t>
            </a:fld>
            <a:endParaRPr lang="en-US" dirty="0"/>
          </a:p>
        </p:txBody>
      </p:sp>
    </p:spTree>
    <p:extLst>
      <p:ext uri="{BB962C8B-B14F-4D97-AF65-F5344CB8AC3E}">
        <p14:creationId xmlns:p14="http://schemas.microsoft.com/office/powerpoint/2010/main" val="314191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F999E91-78B8-4D6F-97A9-60ADC76E54EF}" type="slidenum">
              <a:rPr lang="en-US" smtClean="0"/>
              <a:pPr>
                <a:defRPr/>
              </a:pPr>
              <a:t>9</a:t>
            </a:fld>
            <a:endParaRPr lang="en-US" dirty="0"/>
          </a:p>
        </p:txBody>
      </p:sp>
    </p:spTree>
    <p:extLst>
      <p:ext uri="{BB962C8B-B14F-4D97-AF65-F5344CB8AC3E}">
        <p14:creationId xmlns:p14="http://schemas.microsoft.com/office/powerpoint/2010/main" val="87304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we were up </a:t>
            </a:r>
            <a:r>
              <a:rPr lang="en-US" baseline="0" dirty="0" err="1" smtClean="0"/>
              <a:t>agains</a:t>
            </a:r>
            <a:endParaRPr lang="en-US" dirty="0"/>
          </a:p>
        </p:txBody>
      </p:sp>
      <p:sp>
        <p:nvSpPr>
          <p:cNvPr id="4" name="Slide Number Placeholder 3"/>
          <p:cNvSpPr>
            <a:spLocks noGrp="1"/>
          </p:cNvSpPr>
          <p:nvPr>
            <p:ph type="sldNum" sz="quarter" idx="10"/>
          </p:nvPr>
        </p:nvSpPr>
        <p:spPr/>
        <p:txBody>
          <a:bodyPr/>
          <a:lstStyle/>
          <a:p>
            <a:pPr>
              <a:defRPr/>
            </a:pPr>
            <a:fld id="{3F999E91-78B8-4D6F-97A9-60ADC76E54EF}" type="slidenum">
              <a:rPr lang="en-US" smtClean="0"/>
              <a:pPr>
                <a:defRPr/>
              </a:pPr>
              <a:t>10</a:t>
            </a:fld>
            <a:endParaRPr lang="en-US" dirty="0"/>
          </a:p>
        </p:txBody>
      </p:sp>
    </p:spTree>
    <p:extLst>
      <p:ext uri="{BB962C8B-B14F-4D97-AF65-F5344CB8AC3E}">
        <p14:creationId xmlns:p14="http://schemas.microsoft.com/office/powerpoint/2010/main" val="4025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F999E91-78B8-4D6F-97A9-60ADC76E54EF}" type="slidenum">
              <a:rPr lang="en-US" smtClean="0"/>
              <a:pPr>
                <a:defRPr/>
              </a:pPr>
              <a:t>11</a:t>
            </a:fld>
            <a:endParaRPr lang="en-US" dirty="0"/>
          </a:p>
        </p:txBody>
      </p:sp>
    </p:spTree>
    <p:extLst>
      <p:ext uri="{BB962C8B-B14F-4D97-AF65-F5344CB8AC3E}">
        <p14:creationId xmlns:p14="http://schemas.microsoft.com/office/powerpoint/2010/main" val="347834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5" name="Espace réservé du pied de page 4"/>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6" name="Espace réservé du numéro de diapositive 5"/>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5" name="Espace réservé du pied de page 4"/>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6" name="Espace réservé du numéro de diapositive 5"/>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5" name="Espace réservé du pied de page 4"/>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6" name="Espace réservé du numéro de diapositive 5"/>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A17B3E-F3FF-4616-B79A-FCB017531E55}"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A17B3E-F3FF-4616-B79A-FCB017531E55}"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A17B3E-F3FF-4616-B79A-FCB017531E55}"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A17B3E-F3FF-4616-B79A-FCB017531E55}" type="datetimeFigureOut">
              <a:rPr lang="en-US" smtClean="0"/>
              <a:pPr/>
              <a:t>4/9/2018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A17B3E-F3FF-4616-B79A-FCB017531E55}" type="datetimeFigureOut">
              <a:rPr lang="en-US" smtClean="0"/>
              <a:pPr/>
              <a:t>4/9/2018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A17B3E-F3FF-4616-B79A-FCB017531E55}" type="datetimeFigureOut">
              <a:rPr lang="en-US" smtClean="0"/>
              <a:pPr/>
              <a:t>4/9/2018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A17B3E-F3FF-4616-B79A-FCB017531E55}" type="datetimeFigureOut">
              <a:rPr lang="en-US" smtClean="0"/>
              <a:pPr/>
              <a:t>4/9/2018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A17B3E-F3FF-4616-B79A-FCB017531E55}" type="datetimeFigureOut">
              <a:rPr lang="en-US" smtClean="0"/>
              <a:pPr/>
              <a:t>4/9/2018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5" name="Espace réservé du pied de page 4"/>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6" name="Espace réservé du numéro de diapositive 5"/>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A17B3E-F3FF-4616-B79A-FCB017531E55}" type="datetimeFigureOut">
              <a:rPr lang="en-US" smtClean="0"/>
              <a:pPr/>
              <a:t>4/9/2018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A17B3E-F3FF-4616-B79A-FCB017531E55}"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A17B3E-F3FF-4616-B79A-FCB017531E55}"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7420F-0CF1-4D65-99F7-C7CDA150E17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5" name="Espace réservé du pied de page 4"/>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6" name="Espace réservé du numéro de diapositive 5"/>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6" name="Espace réservé du pied de page 5"/>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7" name="Espace réservé du numéro de diapositive 6"/>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8" name="Espace réservé du pied de page 7"/>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9" name="Espace réservé du numéro de diapositive 8"/>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2"/>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4" name="Espace réservé du pied de page 3"/>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5" name="Espace réservé du numéro de diapositive 4"/>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3" name="Espace réservé du pied de page 2"/>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4" name="Espace réservé du numéro de diapositive 3"/>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6" name="Espace réservé du pied de page 5"/>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7" name="Espace réservé du numéro de diapositive 6"/>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pPr>
              <a:defRPr/>
            </a:pPr>
            <a:fld id="{625E6F19-CD86-4CE4-9643-296B89BD5E6F}" type="datetime1">
              <a:rPr lang="en-US" smtClean="0"/>
              <a:pPr>
                <a:defRPr/>
              </a:pPr>
              <a:t>4/9/2018</a:t>
            </a:fld>
            <a:endParaRPr lang="en-US" dirty="0"/>
          </a:p>
        </p:txBody>
      </p:sp>
      <p:sp>
        <p:nvSpPr>
          <p:cNvPr id="6" name="Espace réservé du pied de page 5"/>
          <p:cNvSpPr>
            <a:spLocks noGrp="1"/>
          </p:cNvSpPr>
          <p:nvPr>
            <p:ph type="ftr" sz="quarter" idx="11"/>
          </p:nvPr>
        </p:nvSpPr>
        <p:spPr/>
        <p:txBody>
          <a:bodyPr/>
          <a:lstStyle/>
          <a:p>
            <a:pPr>
              <a:defRPr/>
            </a:pPr>
            <a:r>
              <a:rPr lang="ru-RU" smtClean="0"/>
              <a:t>Institute for Justice and Democracy in Haiti (IJDH, www.ijdh.org)</a:t>
            </a:r>
            <a:endParaRPr lang="ru-RU"/>
          </a:p>
        </p:txBody>
      </p:sp>
      <p:sp>
        <p:nvSpPr>
          <p:cNvPr id="7" name="Espace réservé du numéro de diapositive 6"/>
          <p:cNvSpPr>
            <a:spLocks noGrp="1"/>
          </p:cNvSpPr>
          <p:nvPr>
            <p:ph type="sldNum" sz="quarter" idx="12"/>
          </p:nvPr>
        </p:nvSpPr>
        <p:spPr/>
        <p:txBody>
          <a:bodyPr/>
          <a:lstStyle/>
          <a:p>
            <a:pPr>
              <a:defRPr/>
            </a:pPr>
            <a:fld id="{87FD884F-8CE2-4440-B253-63B905CEAD1D}" type="slidenum">
              <a:rPr lang="en-US" smtClean="0"/>
              <a:pPr>
                <a:defRPr/>
              </a:pPr>
              <a:t>‹#›</a:t>
            </a:fld>
            <a:endParaRPr lang="en-US" dirty="0"/>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8098437-FA8D-4F7D-90A9-2479DF4A3329}" type="datetime1">
              <a:rPr lang="en-US" smtClean="0"/>
              <a:pPr>
                <a:defRPr/>
              </a:pPr>
              <a:t>4/9/2018</a:t>
            </a:fld>
            <a:endParaRPr lang="ru-RU"/>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ru-RU" smtClean="0"/>
              <a:t>Institute for Justice and Democracy in Haiti (IJDH, www.ijdh.org)</a:t>
            </a:r>
            <a:endParaRPr lang="ru-RU"/>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4EF5015-CC89-49BC-A60E-0C189A2D8399}"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17B3E-F3FF-4616-B79A-FCB017531E55}" type="datetimeFigureOut">
              <a:rPr lang="en-US" smtClean="0"/>
              <a:pPr/>
              <a:t>4/9/2018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7420F-0CF1-4D65-99F7-C7CDA150E1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JDH logo new.JPG"/>
          <p:cNvPicPr>
            <a:picLocks noChangeAspect="1"/>
          </p:cNvPicPr>
          <p:nvPr/>
        </p:nvPicPr>
        <p:blipFill>
          <a:blip r:embed="rId3" cstate="print"/>
          <a:stretch>
            <a:fillRect/>
          </a:stretch>
        </p:blipFill>
        <p:spPr>
          <a:xfrm>
            <a:off x="2590800" y="423876"/>
            <a:ext cx="3581400" cy="2389632"/>
          </a:xfrm>
          <a:prstGeom prst="rect">
            <a:avLst/>
          </a:prstGeom>
        </p:spPr>
      </p:pic>
      <p:sp>
        <p:nvSpPr>
          <p:cNvPr id="4" name="Espace réservé du contenu 3"/>
          <p:cNvSpPr>
            <a:spLocks noGrp="1"/>
          </p:cNvSpPr>
          <p:nvPr>
            <p:ph idx="1"/>
          </p:nvPr>
        </p:nvSpPr>
        <p:spPr>
          <a:xfrm>
            <a:off x="533400" y="5486400"/>
            <a:ext cx="8001000" cy="838200"/>
          </a:xfrm>
        </p:spPr>
        <p:txBody>
          <a:bodyPr>
            <a:noAutofit/>
          </a:bodyPr>
          <a:lstStyle/>
          <a:p>
            <a:pPr algn="ctr">
              <a:buNone/>
            </a:pPr>
            <a:r>
              <a:rPr lang="en-US" sz="2000" i="1" dirty="0" smtClean="0">
                <a:solidFill>
                  <a:schemeClr val="tx2">
                    <a:lumMod val="60000"/>
                    <a:lumOff val="40000"/>
                  </a:schemeClr>
                </a:solidFill>
                <a:ea typeface="Adobe Gothic Std B" pitchFamily="34" charset="-128"/>
              </a:rPr>
              <a:t>IJDH is the US affiliate of Haitian public interest law firm</a:t>
            </a:r>
          </a:p>
          <a:p>
            <a:pPr algn="ctr">
              <a:buNone/>
            </a:pPr>
            <a:r>
              <a:rPr lang="en-US" sz="2000" i="1" dirty="0" smtClean="0">
                <a:solidFill>
                  <a:schemeClr val="tx2">
                    <a:lumMod val="60000"/>
                    <a:lumOff val="40000"/>
                  </a:schemeClr>
                </a:solidFill>
                <a:ea typeface="Adobe Gothic Std B" pitchFamily="34" charset="-128"/>
              </a:rPr>
              <a:t>Bureau des Avocats Internationaux (BAI)</a:t>
            </a:r>
          </a:p>
          <a:p>
            <a:pPr algn="ctr">
              <a:buNone/>
            </a:pPr>
            <a:endParaRPr lang="en-US" sz="1800" dirty="0" smtClean="0">
              <a:ea typeface="Adobe Gothic Std B" pitchFamily="34" charset="-128"/>
            </a:endParaRPr>
          </a:p>
          <a:p>
            <a:pPr algn="ctr">
              <a:buNone/>
            </a:pPr>
            <a:endParaRPr lang="en-US" sz="1800" dirty="0" smtClean="0">
              <a:ea typeface="Adobe Gothic Std B" pitchFamily="34" charset="-128"/>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800" b="1" dirty="0" smtClean="0">
              <a:latin typeface="+mj-lt"/>
            </a:endParaRPr>
          </a:p>
          <a:p>
            <a:pPr algn="ctr">
              <a:buNone/>
            </a:pPr>
            <a:endParaRPr lang="en-US" sz="1600" b="1" dirty="0" smtClean="0">
              <a:latin typeface="Franklin Gothic Demi" pitchFamily="34" charset="0"/>
            </a:endParaRPr>
          </a:p>
          <a:p>
            <a:pPr algn="ctr">
              <a:buNone/>
            </a:pPr>
            <a:endParaRPr lang="en-US" sz="2400" b="1" dirty="0" smtClean="0">
              <a:latin typeface="Maiandra GD" pitchFamily="34" charset="0"/>
            </a:endParaRPr>
          </a:p>
        </p:txBody>
      </p:sp>
      <p:sp>
        <p:nvSpPr>
          <p:cNvPr id="6" name="Title 1"/>
          <p:cNvSpPr txBox="1">
            <a:spLocks/>
          </p:cNvSpPr>
          <p:nvPr/>
        </p:nvSpPr>
        <p:spPr>
          <a:xfrm>
            <a:off x="0" y="2590800"/>
            <a:ext cx="9144000" cy="1485900"/>
          </a:xfrm>
          <a:prstGeom prst="rect">
            <a:avLst/>
          </a:prstGeom>
          <a:solidFill>
            <a:schemeClr val="tx2">
              <a:lumMod val="60000"/>
              <a:lumOff val="40000"/>
              <a:alpha val="71000"/>
            </a:schemeClr>
          </a:solidFill>
        </p:spPr>
        <p:txBody>
          <a:bodyPr vert="horz" lIns="91440" tIns="45720" rIns="91440" bIns="45720" rtlCol="0" anchor="ctr">
            <a:normAutofit fontScale="92500"/>
          </a:bodyPr>
          <a:lstStyle/>
          <a:p>
            <a:pPr algn="ctr"/>
            <a:r>
              <a:rPr lang="en-US" sz="4000" dirty="0"/>
              <a:t>Death and dignity in Haiti: cholera victims' search for justice from the United </a:t>
            </a:r>
            <a:r>
              <a:rPr lang="en-US" sz="4000" dirty="0" smtClean="0"/>
              <a:t>Nations</a:t>
            </a:r>
            <a:endParaRPr lang="en-US" sz="4000" dirty="0" smtClean="0">
              <a:ea typeface="Adobe Gothic Std B" pitchFamily="34" charset="-128"/>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effectLst/>
                <a:uLnTx/>
                <a:uFillTx/>
                <a:latin typeface="+mj-lt"/>
                <a:ea typeface="+mj-ea"/>
                <a:cs typeface="+mj-cs"/>
              </a:rPr>
              <a:t>From the Streets to the Halls of Power</a:t>
            </a:r>
          </a:p>
        </p:txBody>
      </p:sp>
      <p:sp>
        <p:nvSpPr>
          <p:cNvPr id="2" name="TextBox 1"/>
          <p:cNvSpPr txBox="1"/>
          <p:nvPr/>
        </p:nvSpPr>
        <p:spPr>
          <a:xfrm>
            <a:off x="838200" y="1905000"/>
            <a:ext cx="7467600" cy="923330"/>
          </a:xfrm>
          <a:prstGeom prst="rect">
            <a:avLst/>
          </a:prstGeom>
          <a:noFill/>
        </p:spPr>
        <p:txBody>
          <a:bodyPr wrap="square" rtlCol="0">
            <a:spAutoFit/>
          </a:bodyPr>
          <a:lstStyle/>
          <a:p>
            <a:pPr algn="ctr"/>
            <a:endParaRPr lang="en-US" dirty="0" smtClean="0"/>
          </a:p>
          <a:p>
            <a:pPr algn="ctr"/>
            <a:endParaRPr lang="en-US" dirty="0"/>
          </a:p>
          <a:p>
            <a:pPr algn="ctr"/>
            <a:endParaRPr lang="en-US" dirty="0"/>
          </a:p>
        </p:txBody>
      </p:sp>
      <p:sp>
        <p:nvSpPr>
          <p:cNvPr id="29" name="TextBox 28"/>
          <p:cNvSpPr txBox="1"/>
          <p:nvPr/>
        </p:nvSpPr>
        <p:spPr>
          <a:xfrm>
            <a:off x="533400" y="1371600"/>
            <a:ext cx="3276600" cy="923330"/>
          </a:xfrm>
          <a:prstGeom prst="rect">
            <a:avLst/>
          </a:prstGeom>
          <a:noFill/>
        </p:spPr>
        <p:txBody>
          <a:bodyPr wrap="square" rtlCol="0">
            <a:spAutoFit/>
          </a:bodyPr>
          <a:lstStyle/>
          <a:p>
            <a:pPr algn="ctr"/>
            <a:r>
              <a:rPr lang="en-US" b="1" dirty="0" smtClean="0">
                <a:solidFill>
                  <a:srgbClr val="FF0000"/>
                </a:solidFill>
              </a:rPr>
              <a:t>Governments</a:t>
            </a:r>
          </a:p>
          <a:p>
            <a:pPr algn="ctr"/>
            <a:endParaRPr lang="en-US" b="1" dirty="0" smtClean="0"/>
          </a:p>
          <a:p>
            <a:pPr algn="ctr"/>
            <a:endParaRPr lang="en-US" dirty="0"/>
          </a:p>
        </p:txBody>
      </p:sp>
      <p:sp>
        <p:nvSpPr>
          <p:cNvPr id="3" name="TextBox 2"/>
          <p:cNvSpPr txBox="1"/>
          <p:nvPr/>
        </p:nvSpPr>
        <p:spPr>
          <a:xfrm>
            <a:off x="4572000" y="1371600"/>
            <a:ext cx="4419600" cy="4247317"/>
          </a:xfrm>
          <a:prstGeom prst="rect">
            <a:avLst/>
          </a:prstGeom>
          <a:noFill/>
        </p:spPr>
        <p:txBody>
          <a:bodyPr wrap="square" rtlCol="0">
            <a:spAutoFit/>
          </a:bodyPr>
          <a:lstStyle/>
          <a:p>
            <a:r>
              <a:rPr lang="en-US" b="1" dirty="0">
                <a:solidFill>
                  <a:srgbClr val="FF0000"/>
                </a:solidFill>
              </a:rPr>
              <a:t>United Nations </a:t>
            </a:r>
            <a:r>
              <a:rPr lang="en-US" b="1" dirty="0" smtClean="0">
                <a:solidFill>
                  <a:srgbClr val="FF0000"/>
                </a:solidFill>
              </a:rPr>
              <a:t>Human Rights System</a:t>
            </a:r>
          </a:p>
          <a:p>
            <a:endParaRPr lang="en-US" b="1" dirty="0" smtClean="0">
              <a:solidFill>
                <a:srgbClr val="FF0000"/>
              </a:solidFill>
            </a:endParaRPr>
          </a:p>
          <a:p>
            <a:r>
              <a:rPr lang="en-US" dirty="0" smtClean="0"/>
              <a:t>“</a:t>
            </a:r>
            <a:r>
              <a:rPr lang="en-GB" dirty="0"/>
              <a:t>The existing approach is morally unconscionable, legally indefensible, and politically self-defeating. It is also entirely unnecessary.“ </a:t>
            </a:r>
            <a:r>
              <a:rPr lang="en-GB" i="1" dirty="0" smtClean="0">
                <a:solidFill>
                  <a:schemeClr val="tx2">
                    <a:lumMod val="60000"/>
                    <a:lumOff val="40000"/>
                  </a:schemeClr>
                </a:solidFill>
              </a:rPr>
              <a:t>– Phillip Alston, </a:t>
            </a:r>
            <a:r>
              <a:rPr lang="en-GB" i="1" dirty="0">
                <a:solidFill>
                  <a:schemeClr val="tx2">
                    <a:lumMod val="60000"/>
                    <a:lumOff val="40000"/>
                  </a:schemeClr>
                </a:solidFill>
              </a:rPr>
              <a:t>UN Special Rapporteur </a:t>
            </a:r>
            <a:r>
              <a:rPr lang="en-GB" i="1" dirty="0" smtClean="0">
                <a:solidFill>
                  <a:schemeClr val="tx2">
                    <a:lumMod val="60000"/>
                    <a:lumOff val="40000"/>
                  </a:schemeClr>
                </a:solidFill>
              </a:rPr>
              <a:t>on Extreme Poverty &amp; Human Rights</a:t>
            </a:r>
          </a:p>
          <a:p>
            <a:endParaRPr lang="en-GB" dirty="0"/>
          </a:p>
          <a:p>
            <a:pPr lvl="0"/>
            <a:r>
              <a:rPr lang="en-US" dirty="0"/>
              <a:t>“I stand by the call that victims of … cholera be provided with compensation.” </a:t>
            </a:r>
            <a:r>
              <a:rPr lang="en-US" i="1" dirty="0" err="1">
                <a:solidFill>
                  <a:schemeClr val="tx2">
                    <a:lumMod val="60000"/>
                    <a:lumOff val="40000"/>
                  </a:schemeClr>
                </a:solidFill>
              </a:rPr>
              <a:t>Navi</a:t>
            </a:r>
            <a:r>
              <a:rPr lang="en-US" i="1" dirty="0">
                <a:solidFill>
                  <a:schemeClr val="tx2">
                    <a:lumMod val="60000"/>
                    <a:lumOff val="40000"/>
                  </a:schemeClr>
                </a:solidFill>
              </a:rPr>
              <a:t> </a:t>
            </a:r>
            <a:r>
              <a:rPr lang="en-US" i="1" dirty="0" err="1">
                <a:solidFill>
                  <a:schemeClr val="tx2">
                    <a:lumMod val="60000"/>
                    <a:lumOff val="40000"/>
                  </a:schemeClr>
                </a:solidFill>
              </a:rPr>
              <a:t>Pillay</a:t>
            </a:r>
            <a:r>
              <a:rPr lang="en-US" i="1" dirty="0">
                <a:solidFill>
                  <a:schemeClr val="tx2">
                    <a:lumMod val="60000"/>
                    <a:lumOff val="40000"/>
                  </a:schemeClr>
                </a:solidFill>
              </a:rPr>
              <a:t>, UN High Commissioner for Human Rights</a:t>
            </a:r>
            <a:endParaRPr lang="en-US" dirty="0">
              <a:solidFill>
                <a:schemeClr val="tx2">
                  <a:lumMod val="60000"/>
                  <a:lumOff val="40000"/>
                </a:schemeClr>
              </a:solidFill>
            </a:endParaRPr>
          </a:p>
          <a:p>
            <a:endParaRPr lang="en-GB" dirty="0"/>
          </a:p>
          <a:p>
            <a:endParaRPr lang="en-US" dirty="0"/>
          </a:p>
        </p:txBody>
      </p:sp>
      <p:sp>
        <p:nvSpPr>
          <p:cNvPr id="6" name="TextBox 5"/>
          <p:cNvSpPr txBox="1"/>
          <p:nvPr/>
        </p:nvSpPr>
        <p:spPr>
          <a:xfrm>
            <a:off x="304800" y="1752600"/>
            <a:ext cx="3886200" cy="1754327"/>
          </a:xfrm>
          <a:prstGeom prst="rect">
            <a:avLst/>
          </a:prstGeom>
          <a:noFill/>
        </p:spPr>
        <p:txBody>
          <a:bodyPr wrap="square" rtlCol="0">
            <a:spAutoFit/>
          </a:bodyPr>
          <a:lstStyle/>
          <a:p>
            <a:r>
              <a:rPr lang="en-US" dirty="0" smtClean="0"/>
              <a:t>“Each day that passes without an appropriate UN response is a tragedy for the victims, and a stain on the UN’s reputation” – </a:t>
            </a:r>
            <a:r>
              <a:rPr lang="en-US" i="1" dirty="0" smtClean="0">
                <a:solidFill>
                  <a:srgbClr val="558ED5"/>
                </a:solidFill>
              </a:rPr>
              <a:t>158 Members of Congress to the State Department</a:t>
            </a:r>
            <a:endParaRPr lang="en-US" i="1" dirty="0">
              <a:solidFill>
                <a:srgbClr val="558ED5"/>
              </a:solidFill>
            </a:endParaRPr>
          </a:p>
        </p:txBody>
      </p:sp>
      <p:pic>
        <p:nvPicPr>
          <p:cNvPr id="10" name="Picture 9"/>
          <p:cNvPicPr>
            <a:picLocks noChangeAspect="1"/>
          </p:cNvPicPr>
          <p:nvPr/>
        </p:nvPicPr>
        <p:blipFill>
          <a:blip r:embed="rId3"/>
          <a:stretch>
            <a:fillRect/>
          </a:stretch>
        </p:blipFill>
        <p:spPr>
          <a:xfrm>
            <a:off x="457200" y="4191000"/>
            <a:ext cx="3505200" cy="2192698"/>
          </a:xfrm>
          <a:prstGeom prst="rect">
            <a:avLst/>
          </a:prstGeom>
        </p:spPr>
      </p:pic>
      <p:sp>
        <p:nvSpPr>
          <p:cNvPr id="11" name="TextBox 10"/>
          <p:cNvSpPr txBox="1"/>
          <p:nvPr/>
        </p:nvSpPr>
        <p:spPr>
          <a:xfrm>
            <a:off x="228600" y="3733800"/>
            <a:ext cx="3886200" cy="369332"/>
          </a:xfrm>
          <a:prstGeom prst="rect">
            <a:avLst/>
          </a:prstGeom>
          <a:noFill/>
        </p:spPr>
        <p:txBody>
          <a:bodyPr wrap="square" rtlCol="0">
            <a:spAutoFit/>
          </a:bodyPr>
          <a:lstStyle/>
          <a:p>
            <a:r>
              <a:rPr lang="en-US" b="1" dirty="0" smtClean="0">
                <a:solidFill>
                  <a:srgbClr val="FF6600"/>
                </a:solidFill>
              </a:rPr>
              <a:t>Candidates for Secretary-General</a:t>
            </a:r>
            <a:endParaRPr lang="en-US" b="1" dirty="0">
              <a:solidFill>
                <a:srgbClr val="FF6600"/>
              </a:solidFill>
            </a:endParaRPr>
          </a:p>
        </p:txBody>
      </p:sp>
    </p:spTree>
    <p:extLst>
      <p:ext uri="{BB962C8B-B14F-4D97-AF65-F5344CB8AC3E}">
        <p14:creationId xmlns:p14="http://schemas.microsoft.com/office/powerpoint/2010/main" val="958698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 y="114302"/>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latin typeface="Calibri"/>
                <a:ea typeface="+mj-ea"/>
                <a:cs typeface="Calibri"/>
              </a:rPr>
              <a:t>Building Power in Communities</a:t>
            </a:r>
          </a:p>
        </p:txBody>
      </p:sp>
      <p:sp>
        <p:nvSpPr>
          <p:cNvPr id="2" name="TextBox 1"/>
          <p:cNvSpPr txBox="1"/>
          <p:nvPr/>
        </p:nvSpPr>
        <p:spPr>
          <a:xfrm>
            <a:off x="5556250" y="2778125"/>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657600"/>
            <a:ext cx="5562600" cy="3035300"/>
          </a:xfrm>
          <a:prstGeom prst="rect">
            <a:avLst/>
          </a:prstGeom>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6483" y="1356757"/>
            <a:ext cx="5372100" cy="3581400"/>
          </a:xfrm>
        </p:spPr>
      </p:pic>
    </p:spTree>
    <p:extLst>
      <p:ext uri="{BB962C8B-B14F-4D97-AF65-F5344CB8AC3E}">
        <p14:creationId xmlns:p14="http://schemas.microsoft.com/office/powerpoint/2010/main" val="4255875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35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effectLst/>
                <a:uLnTx/>
                <a:uFillTx/>
                <a:latin typeface="+mj-lt"/>
                <a:ea typeface="+mj-ea"/>
                <a:cs typeface="+mj-cs"/>
              </a:rPr>
              <a:t>UN’s Introduction</a:t>
            </a:r>
            <a:r>
              <a:rPr kumimoji="0" lang="en-US" sz="4000" i="0" u="none" strike="noStrike" kern="1200" cap="none" spc="0" normalizeH="0" noProof="0" dirty="0" smtClean="0">
                <a:ln>
                  <a:noFill/>
                </a:ln>
                <a:effectLst/>
                <a:uLnTx/>
                <a:uFillTx/>
                <a:latin typeface="+mj-lt"/>
                <a:ea typeface="+mj-ea"/>
                <a:cs typeface="+mj-cs"/>
              </a:rPr>
              <a:t> of Cholera</a:t>
            </a:r>
            <a:endParaRPr kumimoji="0" lang="en-US" sz="4000" i="0" u="none" strike="noStrike" kern="1200" cap="none" spc="0" normalizeH="0" baseline="0" noProof="0" dirty="0" smtClean="0">
              <a:ln>
                <a:noFill/>
              </a:ln>
              <a:effectLst/>
              <a:uLnTx/>
              <a:uFillTx/>
              <a:latin typeface="+mj-lt"/>
              <a:ea typeface="+mj-ea"/>
              <a:cs typeface="+mj-cs"/>
            </a:endParaRPr>
          </a:p>
        </p:txBody>
      </p:sp>
      <p:sp>
        <p:nvSpPr>
          <p:cNvPr id="9" name="TextBox 8"/>
          <p:cNvSpPr txBox="1"/>
          <p:nvPr/>
        </p:nvSpPr>
        <p:spPr>
          <a:xfrm>
            <a:off x="457200" y="4724400"/>
            <a:ext cx="8305800" cy="1631216"/>
          </a:xfrm>
          <a:prstGeom prst="rect">
            <a:avLst/>
          </a:prstGeom>
          <a:noFill/>
        </p:spPr>
        <p:txBody>
          <a:bodyPr wrap="square" rtlCol="0">
            <a:spAutoFit/>
          </a:bodyPr>
          <a:lstStyle/>
          <a:p>
            <a:pPr algn="ctr"/>
            <a:r>
              <a:rPr lang="en-US" sz="2000" dirty="0"/>
              <a:t>“As we neared, [the Haitians leading us] covered their noses and mouths. </a:t>
            </a:r>
            <a:r>
              <a:rPr lang="en-US" sz="2000" dirty="0" smtClean="0"/>
              <a:t> </a:t>
            </a:r>
            <a:r>
              <a:rPr lang="en-US" sz="2000" dirty="0"/>
              <a:t>The smell was debilitating… A</a:t>
            </a:r>
            <a:r>
              <a:rPr lang="en-US" sz="2000" dirty="0" smtClean="0"/>
              <a:t> </a:t>
            </a:r>
            <a:r>
              <a:rPr lang="en-US" sz="2000" dirty="0"/>
              <a:t>broken PVC </a:t>
            </a:r>
            <a:r>
              <a:rPr lang="en-US" sz="2000" dirty="0" smtClean="0"/>
              <a:t>pipe</a:t>
            </a:r>
            <a:r>
              <a:rPr lang="mr-IN" sz="2000" dirty="0" smtClean="0"/>
              <a:t>…</a:t>
            </a:r>
            <a:r>
              <a:rPr lang="en-US" sz="2000" dirty="0" smtClean="0"/>
              <a:t>running </a:t>
            </a:r>
            <a:r>
              <a:rPr lang="en-US" sz="2000" dirty="0"/>
              <a:t>from </a:t>
            </a:r>
            <a:r>
              <a:rPr lang="en-US" sz="2000" dirty="0" smtClean="0"/>
              <a:t>near a </a:t>
            </a:r>
            <a:r>
              <a:rPr lang="en-US" sz="2000" dirty="0"/>
              <a:t>building of latrines </a:t>
            </a:r>
            <a:r>
              <a:rPr lang="mr-IN" sz="2000" dirty="0" smtClean="0"/>
              <a:t>…</a:t>
            </a:r>
            <a:r>
              <a:rPr lang="en-US" sz="2000" dirty="0" smtClean="0"/>
              <a:t> </a:t>
            </a:r>
            <a:r>
              <a:rPr lang="en-US" sz="2000" dirty="0"/>
              <a:t>leaked a foul-smelling black liquid toward the river…” </a:t>
            </a:r>
          </a:p>
          <a:p>
            <a:pPr algn="ctr"/>
            <a:r>
              <a:rPr lang="en-US" sz="2000" i="1" dirty="0">
                <a:solidFill>
                  <a:schemeClr val="accent1">
                    <a:lumMod val="75000"/>
                  </a:schemeClr>
                </a:solidFill>
              </a:rPr>
              <a:t>Jonathan Katz, AP Reporter, The Big Truck That Went By (2013) </a:t>
            </a:r>
          </a:p>
        </p:txBody>
      </p:sp>
      <p:pic>
        <p:nvPicPr>
          <p:cNvPr id="10" name="Picture 9" descr="Haiti-cholera-gif_cut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600200"/>
            <a:ext cx="4053840" cy="2895600"/>
          </a:xfrm>
          <a:prstGeom prst="rect">
            <a:avLst/>
          </a:prstGeom>
        </p:spPr>
      </p:pic>
      <p:pic>
        <p:nvPicPr>
          <p:cNvPr id="11" name="Picture 10" descr="FL_Haiti-cholera-gif_cut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00200"/>
            <a:ext cx="4053840" cy="2895600"/>
          </a:xfrm>
          <a:prstGeom prst="rect">
            <a:avLst/>
          </a:prstGeom>
        </p:spPr>
      </p:pic>
      <p:sp>
        <p:nvSpPr>
          <p:cNvPr id="13" name="TextBox 12"/>
          <p:cNvSpPr txBox="1"/>
          <p:nvPr/>
        </p:nvSpPr>
        <p:spPr>
          <a:xfrm>
            <a:off x="6096000" y="4495800"/>
            <a:ext cx="2590800" cy="246221"/>
          </a:xfrm>
          <a:prstGeom prst="rect">
            <a:avLst/>
          </a:prstGeom>
          <a:noFill/>
        </p:spPr>
        <p:txBody>
          <a:bodyPr wrap="square" rtlCol="0">
            <a:spAutoFit/>
          </a:bodyPr>
          <a:lstStyle/>
          <a:p>
            <a:pPr algn="r"/>
            <a:r>
              <a:rPr lang="en-US" sz="1000" dirty="0" smtClean="0"/>
              <a:t>© </a:t>
            </a:r>
            <a:r>
              <a:rPr lang="en-US" sz="1000" dirty="0" err="1" smtClean="0"/>
              <a:t>AlJazeera</a:t>
            </a:r>
            <a:r>
              <a:rPr lang="en-US" sz="1000" dirty="0" smtClean="0"/>
              <a:t> </a:t>
            </a:r>
            <a:r>
              <a:rPr lang="en-US" sz="1000" dirty="0" err="1" smtClean="0"/>
              <a:t>Faultlines</a:t>
            </a:r>
            <a:endParaRPr lang="en-US" sz="1000" dirty="0"/>
          </a:p>
        </p:txBody>
      </p:sp>
    </p:spTree>
    <p:extLst>
      <p:ext uri="{BB962C8B-B14F-4D97-AF65-F5344CB8AC3E}">
        <p14:creationId xmlns:p14="http://schemas.microsoft.com/office/powerpoint/2010/main" val="1706394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35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effectLst/>
                <a:uLnTx/>
                <a:uFillTx/>
                <a:latin typeface="+mj-lt"/>
                <a:ea typeface="+mj-ea"/>
                <a:cs typeface="+mj-cs"/>
              </a:rPr>
              <a:t>Reckless</a:t>
            </a:r>
            <a:r>
              <a:rPr kumimoji="0" lang="en-US" sz="4000" i="0" u="none" strike="noStrike" kern="1200" cap="none" spc="0" normalizeH="0" noProof="0" dirty="0" smtClean="0">
                <a:ln>
                  <a:noFill/>
                </a:ln>
                <a:effectLst/>
                <a:uLnTx/>
                <a:uFillTx/>
                <a:latin typeface="+mj-lt"/>
                <a:ea typeface="+mj-ea"/>
                <a:cs typeface="+mj-cs"/>
              </a:rPr>
              <a:t> Actions by UN</a:t>
            </a:r>
            <a:endParaRPr kumimoji="0" lang="en-US" sz="4000" i="0" u="none" strike="noStrike" kern="1200" cap="none" spc="0" normalizeH="0" baseline="0" noProof="0" dirty="0" smtClean="0">
              <a:ln>
                <a:noFill/>
              </a:ln>
              <a:effectLst/>
              <a:uLnTx/>
              <a:uFillTx/>
              <a:latin typeface="+mj-lt"/>
              <a:ea typeface="+mj-ea"/>
              <a:cs typeface="+mj-cs"/>
            </a:endParaRPr>
          </a:p>
        </p:txBody>
      </p:sp>
      <p:sp>
        <p:nvSpPr>
          <p:cNvPr id="8" name="TextBox 7"/>
          <p:cNvSpPr txBox="1"/>
          <p:nvPr/>
        </p:nvSpPr>
        <p:spPr>
          <a:xfrm>
            <a:off x="457200" y="1524000"/>
            <a:ext cx="8305800" cy="4893647"/>
          </a:xfrm>
          <a:prstGeom prst="rect">
            <a:avLst/>
          </a:prstGeom>
          <a:noFill/>
        </p:spPr>
        <p:txBody>
          <a:bodyPr wrap="square" rtlCol="0">
            <a:spAutoFit/>
          </a:bodyPr>
          <a:lstStyle/>
          <a:p>
            <a:r>
              <a:rPr lang="en-US" sz="2400" dirty="0" smtClean="0">
                <a:solidFill>
                  <a:srgbClr val="558ED5"/>
                </a:solidFill>
              </a:rPr>
              <a:t>Troops not tested: </a:t>
            </a:r>
            <a:r>
              <a:rPr lang="en-US" sz="2400" dirty="0"/>
              <a:t>C</a:t>
            </a:r>
            <a:r>
              <a:rPr lang="en-US" sz="2400" dirty="0" smtClean="0"/>
              <a:t>ontingents not </a:t>
            </a:r>
            <a:r>
              <a:rPr lang="en-US" sz="2400" dirty="0"/>
              <a:t>tested or treated for cholera prior to </a:t>
            </a:r>
            <a:r>
              <a:rPr lang="en-US" sz="2400" dirty="0" smtClean="0"/>
              <a:t>deployment.</a:t>
            </a:r>
          </a:p>
          <a:p>
            <a:endParaRPr lang="en-US" sz="2400" dirty="0"/>
          </a:p>
          <a:p>
            <a:r>
              <a:rPr lang="en-US" sz="2400" dirty="0" smtClean="0">
                <a:solidFill>
                  <a:srgbClr val="3366FF"/>
                </a:solidFill>
              </a:rPr>
              <a:t>Reckless Waste Disposal: </a:t>
            </a:r>
            <a:r>
              <a:rPr lang="en-US" sz="2400" dirty="0" smtClean="0"/>
              <a:t>Residents reported </a:t>
            </a:r>
            <a:r>
              <a:rPr lang="en-US" sz="2400" dirty="0"/>
              <a:t>nauseating liquid pouring from pipes from the base </a:t>
            </a:r>
            <a:r>
              <a:rPr lang="en-US" sz="2400" dirty="0" smtClean="0"/>
              <a:t>&amp; </a:t>
            </a:r>
            <a:r>
              <a:rPr lang="en-US" sz="2400" dirty="0"/>
              <a:t>journalists documented sewage leaking from pipes and an uncovered disposal pit of fecal matter that periodically overflowed into the tributary running alongside the base</a:t>
            </a:r>
            <a:r>
              <a:rPr lang="en-US" sz="2400" dirty="0" smtClean="0"/>
              <a:t>.</a:t>
            </a:r>
          </a:p>
          <a:p>
            <a:endParaRPr lang="en-US" sz="2400" dirty="0"/>
          </a:p>
          <a:p>
            <a:r>
              <a:rPr lang="en-US" sz="2400" dirty="0" smtClean="0">
                <a:solidFill>
                  <a:srgbClr val="3366FF"/>
                </a:solidFill>
              </a:rPr>
              <a:t>Systemic Problem: </a:t>
            </a:r>
            <a:r>
              <a:rPr lang="en-US" sz="2400" dirty="0" smtClean="0"/>
              <a:t>UN audits revealed that problems were part of a systemic sanitation failure across MINUSTAH bases in Haiti. Sanitation problems not corrected until April 2015 (5 years after outbreak)</a:t>
            </a:r>
            <a:endParaRPr lang="en-US" sz="2400" dirty="0">
              <a:solidFill>
                <a:srgbClr val="3366FF"/>
              </a:solidFill>
            </a:endParaRPr>
          </a:p>
        </p:txBody>
      </p:sp>
    </p:spTree>
    <p:extLst>
      <p:ext uri="{BB962C8B-B14F-4D97-AF65-F5344CB8AC3E}">
        <p14:creationId xmlns:p14="http://schemas.microsoft.com/office/powerpoint/2010/main" val="2708258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35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effectLst/>
                <a:uLnTx/>
                <a:uFillTx/>
                <a:latin typeface="+mj-lt"/>
                <a:ea typeface="+mj-ea"/>
                <a:cs typeface="+mj-cs"/>
              </a:rPr>
              <a:t>UN</a:t>
            </a:r>
            <a:r>
              <a:rPr kumimoji="0" lang="en-US" sz="4000" i="0" u="none" strike="noStrike" kern="1200" cap="none" spc="0" normalizeH="0" noProof="0" dirty="0" smtClean="0">
                <a:ln>
                  <a:noFill/>
                </a:ln>
                <a:effectLst/>
                <a:uLnTx/>
                <a:uFillTx/>
                <a:latin typeface="+mj-lt"/>
                <a:ea typeface="+mj-ea"/>
                <a:cs typeface="+mj-cs"/>
              </a:rPr>
              <a:t> Response</a:t>
            </a:r>
            <a:endParaRPr kumimoji="0" lang="en-US" sz="4000" i="0" u="none" strike="noStrike" kern="1200" cap="none" spc="0" normalizeH="0" baseline="0" noProof="0" dirty="0" smtClean="0">
              <a:ln>
                <a:noFill/>
              </a:ln>
              <a:effectLst/>
              <a:uLnTx/>
              <a:uFillTx/>
              <a:latin typeface="+mj-lt"/>
              <a:ea typeface="+mj-ea"/>
              <a:cs typeface="+mj-cs"/>
            </a:endParaRPr>
          </a:p>
        </p:txBody>
      </p:sp>
      <p:sp>
        <p:nvSpPr>
          <p:cNvPr id="8" name="TextBox 7"/>
          <p:cNvSpPr txBox="1"/>
          <p:nvPr/>
        </p:nvSpPr>
        <p:spPr>
          <a:xfrm>
            <a:off x="457200" y="1524000"/>
            <a:ext cx="8305800" cy="4893647"/>
          </a:xfrm>
          <a:prstGeom prst="rect">
            <a:avLst/>
          </a:prstGeom>
          <a:noFill/>
        </p:spPr>
        <p:txBody>
          <a:bodyPr wrap="square" rtlCol="0">
            <a:spAutoFit/>
          </a:bodyPr>
          <a:lstStyle/>
          <a:p>
            <a:r>
              <a:rPr lang="en-US" sz="2400" dirty="0">
                <a:solidFill>
                  <a:srgbClr val="558ED5"/>
                </a:solidFill>
              </a:rPr>
              <a:t>Pan-American Health </a:t>
            </a:r>
            <a:r>
              <a:rPr lang="en-US" sz="2400" dirty="0" smtClean="0">
                <a:solidFill>
                  <a:srgbClr val="558ED5"/>
                </a:solidFill>
              </a:rPr>
              <a:t>Organization: </a:t>
            </a:r>
            <a:r>
              <a:rPr lang="en-US" sz="2400" dirty="0" smtClean="0"/>
              <a:t>“It’s simply </a:t>
            </a:r>
            <a:r>
              <a:rPr lang="en-US" sz="2400" dirty="0"/>
              <a:t>rumors … there is no agent, no entity, no person, no structure that is responsible for the introduction of cholera in Haiti….  There is nothing more to say on this and all attempts at stigmatization, pointing fingers, identifying [the source] are erroneous….” </a:t>
            </a:r>
            <a:endParaRPr lang="en-US" sz="2400" dirty="0" smtClean="0"/>
          </a:p>
          <a:p>
            <a:endParaRPr lang="en-US" sz="2400" dirty="0" smtClean="0"/>
          </a:p>
          <a:p>
            <a:r>
              <a:rPr lang="en-US" sz="2400" dirty="0" smtClean="0">
                <a:solidFill>
                  <a:srgbClr val="558ED5"/>
                </a:solidFill>
              </a:rPr>
              <a:t>UN Spokesperson: </a:t>
            </a:r>
            <a:r>
              <a:rPr lang="en-US" sz="2400" dirty="0" smtClean="0"/>
              <a:t>“</a:t>
            </a:r>
            <a:r>
              <a:rPr lang="en-US" sz="2400" dirty="0"/>
              <a:t>F</a:t>
            </a:r>
            <a:r>
              <a:rPr lang="en-US" sz="2400" dirty="0" smtClean="0"/>
              <a:t>rom </a:t>
            </a:r>
            <a:r>
              <a:rPr lang="en-US" sz="2400" dirty="0"/>
              <a:t>our point of view, [the origin] really doesn’t matter.” </a:t>
            </a:r>
            <a:r>
              <a:rPr lang="en-US" sz="2400" dirty="0" smtClean="0"/>
              <a:t>Dismissed protests as </a:t>
            </a:r>
            <a:r>
              <a:rPr lang="en-US" sz="2400" dirty="0"/>
              <a:t>“not genuine,” politically-motivated efforts to disrupt upcoming elections</a:t>
            </a:r>
            <a:endParaRPr lang="en-US" sz="2400" dirty="0" smtClean="0"/>
          </a:p>
          <a:p>
            <a:endParaRPr lang="en-US" sz="2400" dirty="0" smtClean="0">
              <a:solidFill>
                <a:schemeClr val="tx2">
                  <a:lumMod val="60000"/>
                  <a:lumOff val="40000"/>
                </a:schemeClr>
              </a:solidFill>
            </a:endParaRPr>
          </a:p>
          <a:p>
            <a:r>
              <a:rPr lang="en-US" sz="2400" dirty="0" smtClean="0">
                <a:solidFill>
                  <a:schemeClr val="tx2">
                    <a:lumMod val="60000"/>
                    <a:lumOff val="40000"/>
                  </a:schemeClr>
                </a:solidFill>
              </a:rPr>
              <a:t>Head </a:t>
            </a:r>
            <a:r>
              <a:rPr lang="en-US" sz="2400" dirty="0">
                <a:solidFill>
                  <a:schemeClr val="tx2">
                    <a:lumMod val="60000"/>
                    <a:lumOff val="40000"/>
                  </a:schemeClr>
                </a:solidFill>
              </a:rPr>
              <a:t>of </a:t>
            </a:r>
            <a:r>
              <a:rPr lang="en-US" sz="2400" dirty="0" smtClean="0">
                <a:solidFill>
                  <a:schemeClr val="tx2">
                    <a:lumMod val="60000"/>
                    <a:lumOff val="40000"/>
                  </a:schemeClr>
                </a:solidFill>
              </a:rPr>
              <a:t>MINUSTAH:  </a:t>
            </a:r>
            <a:r>
              <a:rPr lang="en-US" sz="2400" dirty="0" smtClean="0"/>
              <a:t>“It’s </a:t>
            </a:r>
            <a:r>
              <a:rPr lang="en-US" sz="2400" dirty="0"/>
              <a:t>really unfair to accuse the U.N. for bringing cholera into Haiti.</a:t>
            </a:r>
            <a:r>
              <a:rPr lang="en-US" sz="2400" dirty="0" smtClean="0"/>
              <a:t>”</a:t>
            </a:r>
            <a:endParaRPr lang="en-US" sz="2400" dirty="0"/>
          </a:p>
        </p:txBody>
      </p:sp>
    </p:spTree>
    <p:extLst>
      <p:ext uri="{BB962C8B-B14F-4D97-AF65-F5344CB8AC3E}">
        <p14:creationId xmlns:p14="http://schemas.microsoft.com/office/powerpoint/2010/main" val="554294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smtClean="0">
              <a:ln>
                <a:noFill/>
              </a:ln>
              <a:effectLst/>
              <a:uLnTx/>
              <a:uFillTx/>
              <a:latin typeface="+mj-lt"/>
              <a:ea typeface="+mj-ea"/>
              <a:cs typeface="+mj-cs"/>
            </a:endParaRPr>
          </a:p>
        </p:txBody>
      </p:sp>
      <p:sp>
        <p:nvSpPr>
          <p:cNvPr id="9" name="Content Placeholder 8"/>
          <p:cNvSpPr>
            <a:spLocks noGrp="1"/>
          </p:cNvSpPr>
          <p:nvPr>
            <p:ph idx="1"/>
          </p:nvPr>
        </p:nvSpPr>
        <p:spPr>
          <a:xfrm>
            <a:off x="457200" y="1295400"/>
            <a:ext cx="8229600" cy="5410200"/>
          </a:xfrm>
        </p:spPr>
        <p:txBody>
          <a:bodyPr/>
          <a:lstStyle/>
          <a:p>
            <a:pPr marL="0" indent="0">
              <a:buNone/>
            </a:pPr>
            <a:endParaRPr lang="en-US" dirty="0"/>
          </a:p>
        </p:txBody>
      </p:sp>
      <p:sp>
        <p:nvSpPr>
          <p:cNvPr id="7" name="Footer Placeholder 3"/>
          <p:cNvSpPr txBox="1">
            <a:spLocks/>
          </p:cNvSpPr>
          <p:nvPr/>
        </p:nvSpPr>
        <p:spPr>
          <a:xfrm>
            <a:off x="1905000" y="6324600"/>
            <a:ext cx="4876800" cy="39687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dirty="0" err="1" smtClean="0"/>
              <a:t>Institute</a:t>
            </a:r>
            <a:r>
              <a:rPr lang="ru-RU" dirty="0" smtClean="0"/>
              <a:t> </a:t>
            </a:r>
            <a:r>
              <a:rPr lang="ru-RU" dirty="0" err="1" smtClean="0"/>
              <a:t>for</a:t>
            </a:r>
            <a:r>
              <a:rPr lang="ru-RU" dirty="0" smtClean="0"/>
              <a:t> </a:t>
            </a:r>
            <a:r>
              <a:rPr lang="ru-RU" dirty="0" err="1" smtClean="0"/>
              <a:t>Justice</a:t>
            </a:r>
            <a:r>
              <a:rPr lang="ru-RU" dirty="0" smtClean="0"/>
              <a:t> </a:t>
            </a:r>
            <a:r>
              <a:rPr lang="en-US" dirty="0" smtClean="0"/>
              <a:t>&amp; </a:t>
            </a:r>
            <a:r>
              <a:rPr lang="ru-RU" dirty="0" err="1" smtClean="0"/>
              <a:t>Democracy</a:t>
            </a:r>
            <a:r>
              <a:rPr lang="ru-RU" dirty="0" smtClean="0"/>
              <a:t> </a:t>
            </a:r>
            <a:r>
              <a:rPr lang="ru-RU" dirty="0" err="1" smtClean="0"/>
              <a:t>in</a:t>
            </a:r>
            <a:r>
              <a:rPr lang="ru-RU" dirty="0" smtClean="0"/>
              <a:t> </a:t>
            </a:r>
            <a:r>
              <a:rPr lang="ru-RU" dirty="0" err="1" smtClean="0"/>
              <a:t>Haiti</a:t>
            </a:r>
            <a:r>
              <a:rPr lang="ru-RU" dirty="0" smtClean="0"/>
              <a:t> (</a:t>
            </a:r>
            <a:r>
              <a:rPr lang="ru-RU" dirty="0" err="1" smtClean="0"/>
              <a:t>www.ijdh.org</a:t>
            </a:r>
            <a:r>
              <a:rPr lang="ru-RU" dirty="0" smtClean="0"/>
              <a:t>)</a:t>
            </a:r>
            <a:endParaRPr lang="ru-RU" dirty="0"/>
          </a:p>
        </p:txBody>
      </p:sp>
      <p:sp>
        <p:nvSpPr>
          <p:cNvPr id="3" name="TextBox 2"/>
          <p:cNvSpPr txBox="1"/>
          <p:nvPr/>
        </p:nvSpPr>
        <p:spPr>
          <a:xfrm>
            <a:off x="914400" y="448577"/>
            <a:ext cx="7543800" cy="646331"/>
          </a:xfrm>
          <a:prstGeom prst="rect">
            <a:avLst/>
          </a:prstGeom>
          <a:noFill/>
        </p:spPr>
        <p:txBody>
          <a:bodyPr wrap="square" rtlCol="0">
            <a:spAutoFit/>
          </a:bodyPr>
          <a:lstStyle/>
          <a:p>
            <a:pPr algn="ctr"/>
            <a:r>
              <a:rPr lang="en-US" sz="3600" dirty="0" smtClean="0"/>
              <a:t>Impact on Victims</a:t>
            </a:r>
            <a:endParaRPr lang="en-US" sz="3600" dirty="0"/>
          </a:p>
        </p:txBody>
      </p:sp>
      <p:pic>
        <p:nvPicPr>
          <p:cNvPr id="10" name="Content Placeholder 7"/>
          <p:cNvPicPr>
            <a:picLocks noChangeAspect="1"/>
          </p:cNvPicPr>
          <p:nvPr/>
        </p:nvPicPr>
        <p:blipFill>
          <a:blip r:embed="rId2"/>
          <a:srcRect t="9650" b="9650"/>
          <a:stretch>
            <a:fillRect/>
          </a:stretch>
        </p:blipFill>
        <p:spPr>
          <a:xfrm>
            <a:off x="1219200" y="1905000"/>
            <a:ext cx="6602270" cy="3972143"/>
          </a:xfrm>
          <a:prstGeom prst="rect">
            <a:avLst/>
          </a:prstGeom>
        </p:spPr>
      </p:pic>
    </p:spTree>
    <p:extLst>
      <p:ext uri="{BB962C8B-B14F-4D97-AF65-F5344CB8AC3E}">
        <p14:creationId xmlns:p14="http://schemas.microsoft.com/office/powerpoint/2010/main" val="2109186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smtClean="0">
              <a:ln>
                <a:noFill/>
              </a:ln>
              <a:effectLst/>
              <a:uLnTx/>
              <a:uFillTx/>
              <a:latin typeface="+mj-lt"/>
              <a:ea typeface="+mj-ea"/>
              <a:cs typeface="+mj-cs"/>
            </a:endParaRPr>
          </a:p>
        </p:txBody>
      </p:sp>
      <p:sp>
        <p:nvSpPr>
          <p:cNvPr id="9" name="Content Placeholder 8"/>
          <p:cNvSpPr>
            <a:spLocks noGrp="1"/>
          </p:cNvSpPr>
          <p:nvPr>
            <p:ph idx="1"/>
          </p:nvPr>
        </p:nvSpPr>
        <p:spPr>
          <a:xfrm>
            <a:off x="457200" y="1295400"/>
            <a:ext cx="8229600" cy="5410200"/>
          </a:xfrm>
        </p:spPr>
        <p:txBody>
          <a:bodyPr/>
          <a:lstStyle/>
          <a:p>
            <a:pPr marL="0" indent="0">
              <a:buNone/>
            </a:pPr>
            <a:endParaRPr lang="en-US" dirty="0"/>
          </a:p>
        </p:txBody>
      </p:sp>
      <p:sp>
        <p:nvSpPr>
          <p:cNvPr id="7" name="Footer Placeholder 3"/>
          <p:cNvSpPr txBox="1">
            <a:spLocks/>
          </p:cNvSpPr>
          <p:nvPr/>
        </p:nvSpPr>
        <p:spPr>
          <a:xfrm>
            <a:off x="1905000" y="6324600"/>
            <a:ext cx="4876800" cy="39687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dirty="0" err="1" smtClean="0"/>
              <a:t>Institute</a:t>
            </a:r>
            <a:r>
              <a:rPr lang="ru-RU" dirty="0" smtClean="0"/>
              <a:t> </a:t>
            </a:r>
            <a:r>
              <a:rPr lang="ru-RU" dirty="0" err="1" smtClean="0"/>
              <a:t>for</a:t>
            </a:r>
            <a:r>
              <a:rPr lang="ru-RU" dirty="0" smtClean="0"/>
              <a:t> </a:t>
            </a:r>
            <a:r>
              <a:rPr lang="ru-RU" dirty="0" err="1" smtClean="0"/>
              <a:t>Justice</a:t>
            </a:r>
            <a:r>
              <a:rPr lang="ru-RU" dirty="0" smtClean="0"/>
              <a:t> </a:t>
            </a:r>
            <a:r>
              <a:rPr lang="en-US" dirty="0" smtClean="0"/>
              <a:t>&amp; </a:t>
            </a:r>
            <a:r>
              <a:rPr lang="ru-RU" dirty="0" err="1" smtClean="0"/>
              <a:t>Democracy</a:t>
            </a:r>
            <a:r>
              <a:rPr lang="ru-RU" dirty="0" smtClean="0"/>
              <a:t> </a:t>
            </a:r>
            <a:r>
              <a:rPr lang="ru-RU" dirty="0" err="1" smtClean="0"/>
              <a:t>in</a:t>
            </a:r>
            <a:r>
              <a:rPr lang="ru-RU" dirty="0" smtClean="0"/>
              <a:t> </a:t>
            </a:r>
            <a:r>
              <a:rPr lang="ru-RU" dirty="0" err="1" smtClean="0"/>
              <a:t>Haiti</a:t>
            </a:r>
            <a:r>
              <a:rPr lang="ru-RU" dirty="0" smtClean="0"/>
              <a:t> (</a:t>
            </a:r>
            <a:r>
              <a:rPr lang="ru-RU" dirty="0" err="1" smtClean="0"/>
              <a:t>www.ijdh.org</a:t>
            </a:r>
            <a:r>
              <a:rPr lang="ru-RU" dirty="0" smtClean="0"/>
              <a:t>)</a:t>
            </a:r>
            <a:endParaRPr lang="ru-RU" dirty="0"/>
          </a:p>
        </p:txBody>
      </p:sp>
      <p:pic>
        <p:nvPicPr>
          <p:cNvPr id="11" name="Content Placeholder 9"/>
          <p:cNvPicPr>
            <a:picLocks noChangeAspect="1"/>
          </p:cNvPicPr>
          <p:nvPr/>
        </p:nvPicPr>
        <p:blipFill>
          <a:blip r:embed="rId2"/>
          <a:srcRect l="-89419" r="-89419"/>
          <a:stretch>
            <a:fillRect/>
          </a:stretch>
        </p:blipFill>
        <p:spPr>
          <a:xfrm>
            <a:off x="-787258" y="2182606"/>
            <a:ext cx="7623356" cy="4028290"/>
          </a:xfrm>
          <a:prstGeom prst="rect">
            <a:avLst/>
          </a:prstGeom>
        </p:spPr>
      </p:pic>
      <p:sp>
        <p:nvSpPr>
          <p:cNvPr id="12" name="TextBox 11"/>
          <p:cNvSpPr txBox="1"/>
          <p:nvPr/>
        </p:nvSpPr>
        <p:spPr>
          <a:xfrm>
            <a:off x="4343400" y="2209800"/>
            <a:ext cx="3305109" cy="4001096"/>
          </a:xfrm>
          <a:prstGeom prst="rect">
            <a:avLst/>
          </a:prstGeom>
          <a:solidFill>
            <a:srgbClr val="000000"/>
          </a:solidFill>
        </p:spPr>
        <p:txBody>
          <a:bodyPr wrap="square" rtlCol="0">
            <a:spAutoFit/>
          </a:bodyPr>
          <a:lstStyle/>
          <a:p>
            <a:endParaRPr lang="en-US" sz="2200" dirty="0" smtClean="0">
              <a:solidFill>
                <a:schemeClr val="bg1">
                  <a:lumMod val="85000"/>
                </a:schemeClr>
              </a:solidFill>
            </a:endParaRPr>
          </a:p>
          <a:p>
            <a:r>
              <a:rPr lang="en-US" sz="2200" dirty="0" smtClean="0">
                <a:solidFill>
                  <a:schemeClr val="bg1">
                    <a:lumMod val="85000"/>
                  </a:schemeClr>
                </a:solidFill>
              </a:rPr>
              <a:t>“I am afraid of contracting cholera again. I am afraid for my children.”</a:t>
            </a:r>
          </a:p>
          <a:p>
            <a:endParaRPr lang="en-US" sz="2200" dirty="0" smtClean="0">
              <a:solidFill>
                <a:schemeClr val="bg1">
                  <a:lumMod val="85000"/>
                </a:schemeClr>
              </a:solidFill>
            </a:endParaRPr>
          </a:p>
          <a:p>
            <a:r>
              <a:rPr lang="en-US" dirty="0" smtClean="0">
                <a:solidFill>
                  <a:srgbClr val="D9D9D9"/>
                </a:solidFill>
              </a:rPr>
              <a:t>_____</a:t>
            </a:r>
          </a:p>
          <a:p>
            <a:r>
              <a:rPr lang="en-US" b="1" dirty="0" smtClean="0">
                <a:solidFill>
                  <a:srgbClr val="D9D9D9"/>
                </a:solidFill>
              </a:rPr>
              <a:t>RENETTE VIERGELAN</a:t>
            </a:r>
            <a:endParaRPr lang="en-US" b="1" dirty="0">
              <a:solidFill>
                <a:srgbClr val="D9D9D9"/>
              </a:solidFill>
            </a:endParaRP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067885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smtClean="0">
              <a:ln>
                <a:noFill/>
              </a:ln>
              <a:effectLst/>
              <a:uLnTx/>
              <a:uFillTx/>
              <a:latin typeface="+mj-lt"/>
              <a:ea typeface="+mj-ea"/>
              <a:cs typeface="+mj-cs"/>
            </a:endParaRPr>
          </a:p>
        </p:txBody>
      </p:sp>
      <p:sp>
        <p:nvSpPr>
          <p:cNvPr id="9" name="Content Placeholder 8"/>
          <p:cNvSpPr>
            <a:spLocks noGrp="1"/>
          </p:cNvSpPr>
          <p:nvPr>
            <p:ph idx="1"/>
          </p:nvPr>
        </p:nvSpPr>
        <p:spPr>
          <a:xfrm>
            <a:off x="457200" y="1295400"/>
            <a:ext cx="8229600" cy="3048000"/>
          </a:xfrm>
        </p:spPr>
        <p:txBody>
          <a:bodyPr/>
          <a:lstStyle/>
          <a:p>
            <a:pPr marL="0" indent="0">
              <a:buNone/>
            </a:pPr>
            <a:endParaRPr lang="en-US" dirty="0"/>
          </a:p>
        </p:txBody>
      </p:sp>
      <p:sp>
        <p:nvSpPr>
          <p:cNvPr id="7" name="Footer Placeholder 3"/>
          <p:cNvSpPr txBox="1">
            <a:spLocks/>
          </p:cNvSpPr>
          <p:nvPr/>
        </p:nvSpPr>
        <p:spPr>
          <a:xfrm>
            <a:off x="1905000" y="6324600"/>
            <a:ext cx="4876800" cy="39687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dirty="0" err="1" smtClean="0"/>
              <a:t>Institute</a:t>
            </a:r>
            <a:r>
              <a:rPr lang="ru-RU" dirty="0" smtClean="0"/>
              <a:t> </a:t>
            </a:r>
            <a:r>
              <a:rPr lang="ru-RU" dirty="0" err="1" smtClean="0"/>
              <a:t>for</a:t>
            </a:r>
            <a:r>
              <a:rPr lang="ru-RU" dirty="0" smtClean="0"/>
              <a:t> </a:t>
            </a:r>
            <a:r>
              <a:rPr lang="ru-RU" dirty="0" err="1" smtClean="0"/>
              <a:t>Justice</a:t>
            </a:r>
            <a:r>
              <a:rPr lang="ru-RU" dirty="0" smtClean="0"/>
              <a:t> </a:t>
            </a:r>
            <a:r>
              <a:rPr lang="en-US" dirty="0" smtClean="0"/>
              <a:t>&amp; </a:t>
            </a:r>
            <a:r>
              <a:rPr lang="ru-RU" dirty="0" err="1" smtClean="0"/>
              <a:t>Democracy</a:t>
            </a:r>
            <a:r>
              <a:rPr lang="ru-RU" dirty="0" smtClean="0"/>
              <a:t> </a:t>
            </a:r>
            <a:r>
              <a:rPr lang="ru-RU" dirty="0" err="1" smtClean="0"/>
              <a:t>in</a:t>
            </a:r>
            <a:r>
              <a:rPr lang="ru-RU" dirty="0" smtClean="0"/>
              <a:t> </a:t>
            </a:r>
            <a:r>
              <a:rPr lang="ru-RU" dirty="0" err="1" smtClean="0"/>
              <a:t>Haiti</a:t>
            </a:r>
            <a:r>
              <a:rPr lang="ru-RU" dirty="0" smtClean="0"/>
              <a:t> (</a:t>
            </a:r>
            <a:r>
              <a:rPr lang="ru-RU" dirty="0" err="1" smtClean="0"/>
              <a:t>www.ijdh.org</a:t>
            </a:r>
            <a:r>
              <a:rPr lang="ru-RU" dirty="0" smtClean="0"/>
              <a:t>)</a:t>
            </a:r>
            <a:endParaRPr lang="ru-RU" dirty="0"/>
          </a:p>
        </p:txBody>
      </p:sp>
      <p:sp>
        <p:nvSpPr>
          <p:cNvPr id="14" name="TextBox 13"/>
          <p:cNvSpPr txBox="1"/>
          <p:nvPr/>
        </p:nvSpPr>
        <p:spPr>
          <a:xfrm>
            <a:off x="381000" y="2133600"/>
            <a:ext cx="3200400" cy="2954655"/>
          </a:xfrm>
          <a:prstGeom prst="rect">
            <a:avLst/>
          </a:prstGeom>
          <a:noFill/>
        </p:spPr>
        <p:txBody>
          <a:bodyPr wrap="square" rtlCol="0">
            <a:spAutoFit/>
          </a:bodyPr>
          <a:lstStyle/>
          <a:p>
            <a:endParaRPr lang="en-US" sz="2200" i="1" dirty="0" smtClean="0"/>
          </a:p>
          <a:p>
            <a:pPr algn="ctr"/>
            <a:r>
              <a:rPr lang="en-US" sz="2200" dirty="0" smtClean="0"/>
              <a:t>“</a:t>
            </a:r>
            <a:r>
              <a:rPr lang="en-US" sz="2200" dirty="0"/>
              <a:t>If the United Nations considered us human beings, there would have been an apology.” </a:t>
            </a:r>
            <a:endParaRPr lang="en-US" sz="2200" dirty="0" smtClean="0"/>
          </a:p>
          <a:p>
            <a:endParaRPr lang="en-US" sz="2200" i="1" dirty="0"/>
          </a:p>
          <a:p>
            <a:r>
              <a:rPr lang="en-US" i="1" dirty="0" smtClean="0"/>
              <a:t>- </a:t>
            </a:r>
            <a:r>
              <a:rPr lang="en-US" i="1" dirty="0"/>
              <a:t>Community health worker Jean Emmanuel </a:t>
            </a:r>
            <a:r>
              <a:rPr lang="en-US" i="1" dirty="0" err="1"/>
              <a:t>Laros</a:t>
            </a:r>
            <a:endParaRPr lang="en-US" i="1" dirty="0"/>
          </a:p>
          <a:p>
            <a:endParaRPr lang="en-US" dirty="0"/>
          </a:p>
        </p:txBody>
      </p:sp>
      <p:pic>
        <p:nvPicPr>
          <p:cNvPr id="10" name="Picture 9"/>
          <p:cNvPicPr>
            <a:picLocks noChangeAspect="1"/>
          </p:cNvPicPr>
          <p:nvPr/>
        </p:nvPicPr>
        <p:blipFill>
          <a:blip r:embed="rId2"/>
          <a:stretch>
            <a:fillRect/>
          </a:stretch>
        </p:blipFill>
        <p:spPr>
          <a:xfrm>
            <a:off x="3513208" y="2286000"/>
            <a:ext cx="5630792" cy="3935808"/>
          </a:xfrm>
          <a:prstGeom prst="rect">
            <a:avLst/>
          </a:prstGeom>
        </p:spPr>
      </p:pic>
    </p:spTree>
    <p:extLst>
      <p:ext uri="{BB962C8B-B14F-4D97-AF65-F5344CB8AC3E}">
        <p14:creationId xmlns:p14="http://schemas.microsoft.com/office/powerpoint/2010/main" val="3674322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1295400"/>
          </a:xfrm>
          <a:prstGeom prst="rect">
            <a:avLst/>
          </a:prstGeom>
          <a:solidFill>
            <a:schemeClr val="tx2">
              <a:lumMod val="60000"/>
              <a:lumOff val="40000"/>
              <a:alpha val="71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effectLst/>
                <a:uLnTx/>
                <a:uFillTx/>
                <a:latin typeface="+mj-lt"/>
                <a:ea typeface="+mj-ea"/>
                <a:cs typeface="+mj-cs"/>
              </a:rPr>
              <a:t>Challenging UN Action through</a:t>
            </a:r>
            <a:r>
              <a:rPr kumimoji="0" lang="en-US" sz="4000" i="0" u="none" strike="noStrike" kern="1200" cap="none" spc="0" normalizeH="0" noProof="0" dirty="0" smtClean="0">
                <a:ln>
                  <a:noFill/>
                </a:ln>
                <a:effectLst/>
                <a:uLnTx/>
                <a:uFillTx/>
                <a:latin typeface="+mj-lt"/>
                <a:ea typeface="+mj-ea"/>
                <a:cs typeface="+mj-cs"/>
              </a:rPr>
              <a:t> </a:t>
            </a:r>
            <a:r>
              <a:rPr kumimoji="0" lang="en-US" sz="4000" i="0" u="none" strike="noStrike" kern="1200" cap="none" spc="0" normalizeH="0" baseline="0" noProof="0" dirty="0" smtClean="0">
                <a:ln>
                  <a:noFill/>
                </a:ln>
                <a:effectLst/>
                <a:uLnTx/>
                <a:uFillTx/>
                <a:latin typeface="+mj-lt"/>
                <a:ea typeface="+mj-ea"/>
                <a:cs typeface="+mj-cs"/>
              </a:rPr>
              <a:t>the</a:t>
            </a:r>
            <a:r>
              <a:rPr kumimoji="0" lang="en-US" sz="4000" i="0" u="none" strike="noStrike" kern="1200" cap="none" spc="0" normalizeH="0" noProof="0" dirty="0" smtClean="0">
                <a:ln>
                  <a:noFill/>
                </a:ln>
                <a:effectLst/>
                <a:uLnTx/>
                <a:uFillTx/>
                <a:latin typeface="+mj-lt"/>
                <a:ea typeface="+mj-ea"/>
                <a:cs typeface="+mj-cs"/>
              </a:rPr>
              <a:t> Courts</a:t>
            </a:r>
            <a:endParaRPr kumimoji="0" lang="en-US" sz="4000" i="0" u="none" strike="noStrike" kern="1200" cap="none" spc="0" normalizeH="0" baseline="0" noProof="0" dirty="0" smtClean="0">
              <a:ln>
                <a:noFill/>
              </a:ln>
              <a:effectLst/>
              <a:uLnTx/>
              <a:uFillTx/>
              <a:latin typeface="+mj-lt"/>
              <a:ea typeface="+mj-ea"/>
              <a:cs typeface="+mj-cs"/>
            </a:endParaRPr>
          </a:p>
        </p:txBody>
      </p:sp>
      <p:sp>
        <p:nvSpPr>
          <p:cNvPr id="8" name="Footer Placeholder 3"/>
          <p:cNvSpPr txBox="1">
            <a:spLocks/>
          </p:cNvSpPr>
          <p:nvPr/>
        </p:nvSpPr>
        <p:spPr>
          <a:xfrm>
            <a:off x="1905000" y="6324600"/>
            <a:ext cx="4876800" cy="39687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dirty="0" err="1" smtClean="0"/>
              <a:t>Institute</a:t>
            </a:r>
            <a:r>
              <a:rPr lang="ru-RU" dirty="0" smtClean="0"/>
              <a:t> </a:t>
            </a:r>
            <a:r>
              <a:rPr lang="ru-RU" dirty="0" err="1" smtClean="0"/>
              <a:t>for</a:t>
            </a:r>
            <a:r>
              <a:rPr lang="ru-RU" dirty="0" smtClean="0"/>
              <a:t> </a:t>
            </a:r>
            <a:r>
              <a:rPr lang="ru-RU" dirty="0" err="1" smtClean="0"/>
              <a:t>Justice</a:t>
            </a:r>
            <a:r>
              <a:rPr lang="ru-RU" dirty="0" smtClean="0"/>
              <a:t> </a:t>
            </a:r>
            <a:r>
              <a:rPr lang="en-US" dirty="0" smtClean="0"/>
              <a:t>&amp; </a:t>
            </a:r>
            <a:r>
              <a:rPr lang="ru-RU" dirty="0" err="1" smtClean="0"/>
              <a:t>Democracy</a:t>
            </a:r>
            <a:r>
              <a:rPr lang="ru-RU" dirty="0" smtClean="0"/>
              <a:t> </a:t>
            </a:r>
            <a:r>
              <a:rPr lang="ru-RU" dirty="0" err="1" smtClean="0"/>
              <a:t>in</a:t>
            </a:r>
            <a:r>
              <a:rPr lang="ru-RU" dirty="0" smtClean="0"/>
              <a:t> </a:t>
            </a:r>
            <a:r>
              <a:rPr lang="ru-RU" dirty="0" err="1" smtClean="0"/>
              <a:t>Haiti</a:t>
            </a:r>
            <a:r>
              <a:rPr lang="ru-RU" dirty="0" smtClean="0"/>
              <a:t> (</a:t>
            </a:r>
            <a:r>
              <a:rPr lang="ru-RU" dirty="0" err="1" smtClean="0"/>
              <a:t>www.ijdh.org</a:t>
            </a:r>
            <a:r>
              <a:rPr lang="ru-RU" dirty="0" smtClean="0"/>
              <a:t>)</a:t>
            </a:r>
            <a:endParaRPr lang="ru-RU" dirty="0"/>
          </a:p>
        </p:txBody>
      </p:sp>
      <p:pic>
        <p:nvPicPr>
          <p:cNvPr id="3" name="Picture 2" descr="2014nov07_haiti_u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905000"/>
            <a:ext cx="5791200" cy="3857831"/>
          </a:xfrm>
          <a:prstGeom prst="rect">
            <a:avLst/>
          </a:prstGeom>
        </p:spPr>
      </p:pic>
    </p:spTree>
    <p:extLst>
      <p:ext uri="{BB962C8B-B14F-4D97-AF65-F5344CB8AC3E}">
        <p14:creationId xmlns:p14="http://schemas.microsoft.com/office/powerpoint/2010/main" val="3783496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295400"/>
          </a:xfrm>
          <a:prstGeom prst="rect">
            <a:avLst/>
          </a:prstGeom>
          <a:solidFill>
            <a:schemeClr val="tx2">
              <a:lumMod val="60000"/>
              <a:lumOff val="40000"/>
              <a:alpha val="71000"/>
            </a:schemeClr>
          </a:solidFill>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effectLst/>
                <a:uLnTx/>
                <a:uFillTx/>
                <a:latin typeface="+mj-lt"/>
                <a:ea typeface="+mj-ea"/>
                <a:cs typeface="+mj-cs"/>
              </a:rPr>
              <a:t>From the Courts to the Streets: Building a Movement for Justice</a:t>
            </a:r>
            <a:endParaRPr lang="en-US" sz="4000" dirty="0" smtClean="0">
              <a:latin typeface="+mj-lt"/>
              <a:ea typeface="+mj-ea"/>
              <a:cs typeface="+mj-cs"/>
            </a:endParaRPr>
          </a:p>
        </p:txBody>
      </p:sp>
      <p:sp>
        <p:nvSpPr>
          <p:cNvPr id="3" name="Content Placeholder 2"/>
          <p:cNvSpPr>
            <a:spLocks noGrp="1"/>
          </p:cNvSpPr>
          <p:nvPr>
            <p:ph idx="1"/>
          </p:nvPr>
        </p:nvSpPr>
        <p:spPr/>
        <p:txBody>
          <a:bodyPr/>
          <a:lstStyle/>
          <a:p>
            <a:pPr marL="0" indent="0">
              <a:buNone/>
            </a:pPr>
            <a:r>
              <a:rPr lang="en-US" sz="2800" dirty="0" smtClean="0"/>
              <a:t> </a:t>
            </a:r>
            <a:endParaRPr lang="en-US" dirty="0"/>
          </a:p>
        </p:txBody>
      </p:sp>
      <p:pic>
        <p:nvPicPr>
          <p:cNvPr id="7" name="Picture 6" descr="IMG_20140926_143712_741.jpg"/>
          <p:cNvPicPr>
            <a:picLocks noChangeAspect="1"/>
          </p:cNvPicPr>
          <p:nvPr/>
        </p:nvPicPr>
        <p:blipFill>
          <a:blip r:embed="rId3"/>
          <a:stretch>
            <a:fillRect/>
          </a:stretch>
        </p:blipFill>
        <p:spPr>
          <a:xfrm>
            <a:off x="3962400" y="1371600"/>
            <a:ext cx="4470400" cy="2514600"/>
          </a:xfrm>
          <a:prstGeom prst="rect">
            <a:avLst/>
          </a:prstGeom>
        </p:spPr>
      </p:pic>
      <p:pic>
        <p:nvPicPr>
          <p:cNvPr id="8" name="Picture 7" descr="12.jpg"/>
          <p:cNvPicPr>
            <a:picLocks noChangeAspect="1"/>
          </p:cNvPicPr>
          <p:nvPr/>
        </p:nvPicPr>
        <p:blipFill>
          <a:blip r:embed="rId4"/>
          <a:stretch>
            <a:fillRect/>
          </a:stretch>
        </p:blipFill>
        <p:spPr>
          <a:xfrm>
            <a:off x="228600" y="1371600"/>
            <a:ext cx="3729036" cy="2486024"/>
          </a:xfrm>
          <a:prstGeom prst="rect">
            <a:avLst/>
          </a:prstGeom>
        </p:spPr>
      </p:pic>
      <p:sp>
        <p:nvSpPr>
          <p:cNvPr id="9" name="Footer Placeholder 3"/>
          <p:cNvSpPr txBox="1">
            <a:spLocks/>
          </p:cNvSpPr>
          <p:nvPr/>
        </p:nvSpPr>
        <p:spPr>
          <a:xfrm>
            <a:off x="1905000" y="6324600"/>
            <a:ext cx="4876800" cy="39687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dirty="0" err="1" smtClean="0"/>
              <a:t>Institute</a:t>
            </a:r>
            <a:r>
              <a:rPr lang="ru-RU" dirty="0" smtClean="0"/>
              <a:t> </a:t>
            </a:r>
            <a:r>
              <a:rPr lang="ru-RU" dirty="0" err="1" smtClean="0"/>
              <a:t>for</a:t>
            </a:r>
            <a:r>
              <a:rPr lang="ru-RU" dirty="0" smtClean="0"/>
              <a:t> </a:t>
            </a:r>
            <a:r>
              <a:rPr lang="ru-RU" dirty="0" err="1" smtClean="0"/>
              <a:t>Justice</a:t>
            </a:r>
            <a:r>
              <a:rPr lang="ru-RU" dirty="0" smtClean="0"/>
              <a:t> </a:t>
            </a:r>
            <a:r>
              <a:rPr lang="en-US" dirty="0" smtClean="0"/>
              <a:t>&amp; </a:t>
            </a:r>
            <a:r>
              <a:rPr lang="ru-RU" dirty="0" err="1" smtClean="0"/>
              <a:t>Democracy</a:t>
            </a:r>
            <a:r>
              <a:rPr lang="ru-RU" dirty="0" smtClean="0"/>
              <a:t> </a:t>
            </a:r>
            <a:r>
              <a:rPr lang="ru-RU" dirty="0" err="1" smtClean="0"/>
              <a:t>in</a:t>
            </a:r>
            <a:r>
              <a:rPr lang="ru-RU" dirty="0" smtClean="0"/>
              <a:t> </a:t>
            </a:r>
            <a:r>
              <a:rPr lang="ru-RU" dirty="0" err="1" smtClean="0"/>
              <a:t>Haiti</a:t>
            </a:r>
            <a:r>
              <a:rPr lang="ru-RU" dirty="0" smtClean="0"/>
              <a:t> (</a:t>
            </a:r>
            <a:r>
              <a:rPr lang="ru-RU" dirty="0" err="1" smtClean="0"/>
              <a:t>www.ijdh.org</a:t>
            </a:r>
            <a:r>
              <a:rPr lang="ru-RU" dirty="0" smtClean="0"/>
              <a:t>)</a:t>
            </a:r>
            <a:endParaRPr lang="ru-RU" dirty="0"/>
          </a:p>
        </p:txBody>
      </p:sp>
      <p:pic>
        <p:nvPicPr>
          <p:cNvPr id="4" name="Picture 3"/>
          <p:cNvPicPr>
            <a:picLocks noChangeAspect="1"/>
          </p:cNvPicPr>
          <p:nvPr/>
        </p:nvPicPr>
        <p:blipFill>
          <a:blip r:embed="rId5"/>
          <a:stretch>
            <a:fillRect/>
          </a:stretch>
        </p:blipFill>
        <p:spPr>
          <a:xfrm>
            <a:off x="152400" y="3887733"/>
            <a:ext cx="4011475" cy="2970267"/>
          </a:xfrm>
          <a:prstGeom prst="rect">
            <a:avLst/>
          </a:prstGeom>
        </p:spPr>
      </p:pic>
      <p:pic>
        <p:nvPicPr>
          <p:cNvPr id="6" name="Picture 5"/>
          <p:cNvPicPr>
            <a:picLocks noChangeAspect="1"/>
          </p:cNvPicPr>
          <p:nvPr/>
        </p:nvPicPr>
        <p:blipFill>
          <a:blip r:embed="rId6"/>
          <a:stretch>
            <a:fillRect/>
          </a:stretch>
        </p:blipFill>
        <p:spPr>
          <a:xfrm>
            <a:off x="4114800" y="3886200"/>
            <a:ext cx="4419600" cy="2955608"/>
          </a:xfrm>
          <a:prstGeom prst="rect">
            <a:avLst/>
          </a:prstGeom>
        </p:spPr>
      </p:pic>
    </p:spTree>
    <p:extLst>
      <p:ext uri="{BB962C8B-B14F-4D97-AF65-F5344CB8AC3E}">
        <p14:creationId xmlns:p14="http://schemas.microsoft.com/office/powerpoint/2010/main" val="1974188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37543</TotalTime>
  <Words>541</Words>
  <Application>Microsoft Office PowerPoint</Application>
  <PresentationFormat>On-screen Show (4:3)</PresentationFormat>
  <Paragraphs>71</Paragraphs>
  <Slides>11</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Adobe Gothic Std B</vt:lpstr>
      <vt:lpstr>Arial</vt:lpstr>
      <vt:lpstr>Calibri</vt:lpstr>
      <vt:lpstr>Franklin Gothic Demi</vt:lpstr>
      <vt:lpstr>Gill Sans MT</vt:lpstr>
      <vt:lpstr>Maiandra GD</vt:lpstr>
      <vt:lpstr>Thème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Obama For America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IJDH/BAI Presentation Title</dc:title>
  <dc:creator>BAI HP Laptop</dc:creator>
  <cp:lastModifiedBy>widener</cp:lastModifiedBy>
  <cp:revision>719</cp:revision>
  <dcterms:created xsi:type="dcterms:W3CDTF">2014-11-18T17:50:24Z</dcterms:created>
  <dcterms:modified xsi:type="dcterms:W3CDTF">2018-04-09T21:15:29Z</dcterms:modified>
</cp:coreProperties>
</file>