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C04693-1FBC-447D-BDED-81BB5BC70AA6}" type="doc">
      <dgm:prSet loTypeId="urn:microsoft.com/office/officeart/2008/layout/RadialCluster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A1142A-A933-4219-8CA6-F4269455E270}">
      <dgm:prSet phldrT="[Text]"/>
      <dgm:spPr/>
      <dgm:t>
        <a:bodyPr/>
        <a:lstStyle/>
        <a:p>
          <a:r>
            <a:rPr lang="nl-NL" dirty="0" err="1" smtClean="0"/>
            <a:t>Rights</a:t>
          </a:r>
          <a:r>
            <a:rPr lang="nl-NL" dirty="0" smtClean="0"/>
            <a:t> </a:t>
          </a:r>
          <a:r>
            <a:rPr lang="nl-NL" dirty="0" err="1" smtClean="0"/>
            <a:t>to</a:t>
          </a:r>
          <a:r>
            <a:rPr lang="nl-NL" dirty="0" smtClean="0"/>
            <a:t> </a:t>
          </a:r>
          <a:r>
            <a:rPr lang="nl-NL" dirty="0" err="1" smtClean="0"/>
            <a:t>Consultation</a:t>
          </a:r>
          <a:endParaRPr lang="en-US" dirty="0"/>
        </a:p>
      </dgm:t>
    </dgm:pt>
    <dgm:pt modelId="{C36A0C3E-6719-4C2A-BCD8-E7725F404DC7}" type="parTrans" cxnId="{897E614D-0380-445C-B5E3-A1304A78F650}">
      <dgm:prSet/>
      <dgm:spPr/>
      <dgm:t>
        <a:bodyPr/>
        <a:lstStyle/>
        <a:p>
          <a:endParaRPr lang="en-US"/>
        </a:p>
      </dgm:t>
    </dgm:pt>
    <dgm:pt modelId="{1559C270-49E9-4C53-BAC8-7EC711D1201A}" type="sibTrans" cxnId="{897E614D-0380-445C-B5E3-A1304A78F650}">
      <dgm:prSet/>
      <dgm:spPr/>
      <dgm:t>
        <a:bodyPr/>
        <a:lstStyle/>
        <a:p>
          <a:endParaRPr lang="en-US"/>
        </a:p>
      </dgm:t>
    </dgm:pt>
    <dgm:pt modelId="{E21B6563-23CF-429D-81E4-814123F475BB}">
      <dgm:prSet phldrT="[Text]"/>
      <dgm:spPr/>
      <dgm:t>
        <a:bodyPr/>
        <a:lstStyle/>
        <a:p>
          <a:r>
            <a:rPr lang="nl-NL" dirty="0" err="1" smtClean="0"/>
            <a:t>Rights</a:t>
          </a:r>
          <a:r>
            <a:rPr lang="nl-NL" dirty="0" smtClean="0"/>
            <a:t> </a:t>
          </a:r>
          <a:r>
            <a:rPr lang="nl-NL" dirty="0" err="1" smtClean="0"/>
            <a:t>to</a:t>
          </a:r>
          <a:r>
            <a:rPr lang="nl-NL" dirty="0" smtClean="0"/>
            <a:t> </a:t>
          </a:r>
          <a:r>
            <a:rPr lang="en-US" noProof="0" dirty="0" smtClean="0"/>
            <a:t>Dignity</a:t>
          </a:r>
          <a:endParaRPr lang="en-US" noProof="0" dirty="0"/>
        </a:p>
      </dgm:t>
    </dgm:pt>
    <dgm:pt modelId="{756A460C-AFC6-418A-9758-6675BAB05B10}" type="parTrans" cxnId="{F423E2EC-61B6-4E7D-B30F-79F58C720F3B}">
      <dgm:prSet/>
      <dgm:spPr/>
      <dgm:t>
        <a:bodyPr/>
        <a:lstStyle/>
        <a:p>
          <a:endParaRPr lang="en-US"/>
        </a:p>
      </dgm:t>
    </dgm:pt>
    <dgm:pt modelId="{5991B592-8C7B-4CAB-BFFB-366EF82379C7}" type="sibTrans" cxnId="{F423E2EC-61B6-4E7D-B30F-79F58C720F3B}">
      <dgm:prSet/>
      <dgm:spPr/>
      <dgm:t>
        <a:bodyPr/>
        <a:lstStyle/>
        <a:p>
          <a:endParaRPr lang="en-US"/>
        </a:p>
      </dgm:t>
    </dgm:pt>
    <dgm:pt modelId="{D7853E07-78E6-4DD9-AA30-77E01B7FEFF3}">
      <dgm:prSet phldrT="[Text]"/>
      <dgm:spPr/>
      <dgm:t>
        <a:bodyPr/>
        <a:lstStyle/>
        <a:p>
          <a:r>
            <a:rPr lang="nl-NL" dirty="0" err="1" smtClean="0"/>
            <a:t>Environmental</a:t>
          </a:r>
          <a:r>
            <a:rPr lang="nl-NL" dirty="0" smtClean="0"/>
            <a:t> </a:t>
          </a:r>
          <a:r>
            <a:rPr lang="nl-NL" dirty="0" err="1" smtClean="0"/>
            <a:t>rights</a:t>
          </a:r>
          <a:endParaRPr lang="en-US" dirty="0"/>
        </a:p>
      </dgm:t>
    </dgm:pt>
    <dgm:pt modelId="{4A4E0735-14A2-47DA-8D81-01A82AD89F1B}" type="parTrans" cxnId="{EDF7F337-B249-4CF6-B101-8DD54F82725A}">
      <dgm:prSet/>
      <dgm:spPr/>
      <dgm:t>
        <a:bodyPr/>
        <a:lstStyle/>
        <a:p>
          <a:endParaRPr lang="en-US"/>
        </a:p>
      </dgm:t>
    </dgm:pt>
    <dgm:pt modelId="{E36DEDA8-6663-41E0-B099-1617C934D721}" type="sibTrans" cxnId="{EDF7F337-B249-4CF6-B101-8DD54F82725A}">
      <dgm:prSet/>
      <dgm:spPr/>
      <dgm:t>
        <a:bodyPr/>
        <a:lstStyle/>
        <a:p>
          <a:endParaRPr lang="en-US"/>
        </a:p>
      </dgm:t>
    </dgm:pt>
    <dgm:pt modelId="{2C0124DA-70BB-4059-9A3B-F81538E2EA4A}" type="pres">
      <dgm:prSet presAssocID="{BCC04693-1FBC-447D-BDED-81BB5BC70AA6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0B743BED-4DBD-4E06-AE57-0CFDC9549B3E}" type="pres">
      <dgm:prSet presAssocID="{E8A1142A-A933-4219-8CA6-F4269455E270}" presName="singleCycle" presStyleCnt="0"/>
      <dgm:spPr/>
    </dgm:pt>
    <dgm:pt modelId="{2322181F-8388-4BC5-AF06-B31B15B80C3F}" type="pres">
      <dgm:prSet presAssocID="{E8A1142A-A933-4219-8CA6-F4269455E270}" presName="singleCenter" presStyleLbl="node1" presStyleIdx="0" presStyleCnt="3" custScaleX="194028" custScaleY="113823" custLinFactNeighborY="-371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7D811450-242A-4CAB-BB5A-F50607A11FE0}" type="pres">
      <dgm:prSet presAssocID="{756A460C-AFC6-418A-9758-6675BAB05B10}" presName="Name56" presStyleLbl="parChTrans1D2" presStyleIdx="0" presStyleCnt="2"/>
      <dgm:spPr/>
      <dgm:t>
        <a:bodyPr/>
        <a:lstStyle/>
        <a:p>
          <a:endParaRPr lang="en-US"/>
        </a:p>
      </dgm:t>
    </dgm:pt>
    <dgm:pt modelId="{CD233308-6968-43D5-BC8B-60AE9D5F973E}" type="pres">
      <dgm:prSet presAssocID="{E21B6563-23CF-429D-81E4-814123F475BB}" presName="text0" presStyleLbl="node1" presStyleIdx="1" presStyleCnt="3" custScaleX="278798" custScaleY="161444" custRadScaleRad="206051" custRadScaleInc="986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7A2451-F2D6-4196-91B5-4E6D0AB73FD8}" type="pres">
      <dgm:prSet presAssocID="{4A4E0735-14A2-47DA-8D81-01A82AD89F1B}" presName="Name56" presStyleLbl="parChTrans1D2" presStyleIdx="1" presStyleCnt="2"/>
      <dgm:spPr/>
      <dgm:t>
        <a:bodyPr/>
        <a:lstStyle/>
        <a:p>
          <a:endParaRPr lang="en-US"/>
        </a:p>
      </dgm:t>
    </dgm:pt>
    <dgm:pt modelId="{EE2E53FB-93DB-4656-8014-30253849DB81}" type="pres">
      <dgm:prSet presAssocID="{D7853E07-78E6-4DD9-AA30-77E01B7FEFF3}" presName="text0" presStyleLbl="node1" presStyleIdx="2" presStyleCnt="3" custScaleX="292539" custScaleY="154664" custRadScaleRad="200089" custRadScaleInc="10072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BCF8B87-9115-4713-AC3F-822B07D30DDB}" type="presOf" srcId="{E8A1142A-A933-4219-8CA6-F4269455E270}" destId="{2322181F-8388-4BC5-AF06-B31B15B80C3F}" srcOrd="0" destOrd="0" presId="urn:microsoft.com/office/officeart/2008/layout/RadialCluster"/>
    <dgm:cxn modelId="{4FB28F2A-0788-48E3-BB07-24C9EACE0DC8}" type="presOf" srcId="{BCC04693-1FBC-447D-BDED-81BB5BC70AA6}" destId="{2C0124DA-70BB-4059-9A3B-F81538E2EA4A}" srcOrd="0" destOrd="0" presId="urn:microsoft.com/office/officeart/2008/layout/RadialCluster"/>
    <dgm:cxn modelId="{52ADE4AE-8768-451A-9951-4663FB1F1C7F}" type="presOf" srcId="{D7853E07-78E6-4DD9-AA30-77E01B7FEFF3}" destId="{EE2E53FB-93DB-4656-8014-30253849DB81}" srcOrd="0" destOrd="0" presId="urn:microsoft.com/office/officeart/2008/layout/RadialCluster"/>
    <dgm:cxn modelId="{897E614D-0380-445C-B5E3-A1304A78F650}" srcId="{BCC04693-1FBC-447D-BDED-81BB5BC70AA6}" destId="{E8A1142A-A933-4219-8CA6-F4269455E270}" srcOrd="0" destOrd="0" parTransId="{C36A0C3E-6719-4C2A-BCD8-E7725F404DC7}" sibTransId="{1559C270-49E9-4C53-BAC8-7EC711D1201A}"/>
    <dgm:cxn modelId="{5BE4891A-BD50-44DE-92D0-2D033292D36B}" type="presOf" srcId="{756A460C-AFC6-418A-9758-6675BAB05B10}" destId="{7D811450-242A-4CAB-BB5A-F50607A11FE0}" srcOrd="0" destOrd="0" presId="urn:microsoft.com/office/officeart/2008/layout/RadialCluster"/>
    <dgm:cxn modelId="{3C5C5D47-A267-4707-A239-E6154AB741A6}" type="presOf" srcId="{4A4E0735-14A2-47DA-8D81-01A82AD89F1B}" destId="{517A2451-F2D6-4196-91B5-4E6D0AB73FD8}" srcOrd="0" destOrd="0" presId="urn:microsoft.com/office/officeart/2008/layout/RadialCluster"/>
    <dgm:cxn modelId="{F423E2EC-61B6-4E7D-B30F-79F58C720F3B}" srcId="{E8A1142A-A933-4219-8CA6-F4269455E270}" destId="{E21B6563-23CF-429D-81E4-814123F475BB}" srcOrd="0" destOrd="0" parTransId="{756A460C-AFC6-418A-9758-6675BAB05B10}" sibTransId="{5991B592-8C7B-4CAB-BFFB-366EF82379C7}"/>
    <dgm:cxn modelId="{EDF7F337-B249-4CF6-B101-8DD54F82725A}" srcId="{E8A1142A-A933-4219-8CA6-F4269455E270}" destId="{D7853E07-78E6-4DD9-AA30-77E01B7FEFF3}" srcOrd="1" destOrd="0" parTransId="{4A4E0735-14A2-47DA-8D81-01A82AD89F1B}" sibTransId="{E36DEDA8-6663-41E0-B099-1617C934D721}"/>
    <dgm:cxn modelId="{65682B81-544E-4C53-A127-D17A6A38875E}" type="presOf" srcId="{E21B6563-23CF-429D-81E4-814123F475BB}" destId="{CD233308-6968-43D5-BC8B-60AE9D5F973E}" srcOrd="0" destOrd="0" presId="urn:microsoft.com/office/officeart/2008/layout/RadialCluster"/>
    <dgm:cxn modelId="{B49A3F54-0254-4674-8529-0FAE864C8E5E}" type="presParOf" srcId="{2C0124DA-70BB-4059-9A3B-F81538E2EA4A}" destId="{0B743BED-4DBD-4E06-AE57-0CFDC9549B3E}" srcOrd="0" destOrd="0" presId="urn:microsoft.com/office/officeart/2008/layout/RadialCluster"/>
    <dgm:cxn modelId="{8A69417A-129D-46D1-BE06-C22281C4701D}" type="presParOf" srcId="{0B743BED-4DBD-4E06-AE57-0CFDC9549B3E}" destId="{2322181F-8388-4BC5-AF06-B31B15B80C3F}" srcOrd="0" destOrd="0" presId="urn:microsoft.com/office/officeart/2008/layout/RadialCluster"/>
    <dgm:cxn modelId="{F1940A2F-EA7D-4A79-974B-C8A12A662439}" type="presParOf" srcId="{0B743BED-4DBD-4E06-AE57-0CFDC9549B3E}" destId="{7D811450-242A-4CAB-BB5A-F50607A11FE0}" srcOrd="1" destOrd="0" presId="urn:microsoft.com/office/officeart/2008/layout/RadialCluster"/>
    <dgm:cxn modelId="{38835D63-07FB-4241-97AD-E8E29EAF05B5}" type="presParOf" srcId="{0B743BED-4DBD-4E06-AE57-0CFDC9549B3E}" destId="{CD233308-6968-43D5-BC8B-60AE9D5F973E}" srcOrd="2" destOrd="0" presId="urn:microsoft.com/office/officeart/2008/layout/RadialCluster"/>
    <dgm:cxn modelId="{CE5595BE-2CF0-4ECA-B547-D428846AC819}" type="presParOf" srcId="{0B743BED-4DBD-4E06-AE57-0CFDC9549B3E}" destId="{517A2451-F2D6-4196-91B5-4E6D0AB73FD8}" srcOrd="3" destOrd="0" presId="urn:microsoft.com/office/officeart/2008/layout/RadialCluster"/>
    <dgm:cxn modelId="{F245DD9B-4A60-4DA8-9E01-851198855C4D}" type="presParOf" srcId="{0B743BED-4DBD-4E06-AE57-0CFDC9549B3E}" destId="{EE2E53FB-93DB-4656-8014-30253849DB81}" srcOrd="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274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456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01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285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04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010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04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12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9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918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86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77D13-6EBC-483C-941C-3DADE761E384}" type="datetimeFigureOut">
              <a:rPr lang="en-US" smtClean="0"/>
              <a:t>4/11/2018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16F35-F12E-40BF-AAF7-47E9C0908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30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On </a:t>
            </a:r>
            <a:r>
              <a:rPr lang="nl-NL" dirty="0" err="1" smtClean="0"/>
              <a:t>describing</a:t>
            </a:r>
            <a:r>
              <a:rPr lang="nl-NL" dirty="0" smtClean="0"/>
              <a:t>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world</a:t>
            </a:r>
            <a:r>
              <a:rPr lang="nl-NL" dirty="0" smtClean="0"/>
              <a:t> – </a:t>
            </a:r>
            <a:r>
              <a:rPr lang="nl-NL" dirty="0" err="1" smtClean="0"/>
              <a:t>dignity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/>
              <a:t>c</a:t>
            </a:r>
            <a:r>
              <a:rPr lang="nl-NL" dirty="0" err="1" smtClean="0"/>
              <a:t>onsultation</a:t>
            </a:r>
            <a:r>
              <a:rPr lang="nl-NL" dirty="0" smtClean="0"/>
              <a:t> </a:t>
            </a:r>
            <a:r>
              <a:rPr lang="nl-NL" dirty="0" err="1" smtClean="0"/>
              <a:t>that</a:t>
            </a:r>
            <a:r>
              <a:rPr lang="nl-NL" dirty="0" smtClean="0"/>
              <a:t> </a:t>
            </a:r>
            <a:r>
              <a:rPr lang="nl-NL" dirty="0" err="1" smtClean="0"/>
              <a:t>silences</a:t>
            </a:r>
            <a:r>
              <a:rPr lang="nl-NL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Dina Townsend</a:t>
            </a:r>
          </a:p>
          <a:p>
            <a:r>
              <a:rPr lang="nl-NL" dirty="0" smtClean="0"/>
              <a:t>GNHRE</a:t>
            </a:r>
          </a:p>
          <a:p>
            <a:r>
              <a:rPr lang="nl-NL" dirty="0" smtClean="0"/>
              <a:t>Tilburg University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96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9042428"/>
              </p:ext>
            </p:extLst>
          </p:nvPr>
        </p:nvGraphicFramePr>
        <p:xfrm>
          <a:off x="838200" y="1429555"/>
          <a:ext cx="10515600" cy="4747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9157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Indigenous communities and the approach of the Inter-American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nl-NL" dirty="0" err="1" smtClean="0"/>
              <a:t>Consultation</a:t>
            </a:r>
            <a:r>
              <a:rPr lang="nl-NL" dirty="0" smtClean="0"/>
              <a:t> is </a:t>
            </a:r>
            <a:r>
              <a:rPr lang="nl-NL" dirty="0" err="1" smtClean="0"/>
              <a:t>essential</a:t>
            </a:r>
            <a:r>
              <a:rPr lang="nl-NL" dirty="0" smtClean="0"/>
              <a:t> </a:t>
            </a:r>
            <a:r>
              <a:rPr lang="nl-NL" dirty="0" err="1" smtClean="0"/>
              <a:t>to</a:t>
            </a:r>
            <a:r>
              <a:rPr lang="nl-NL" dirty="0" smtClean="0"/>
              <a:t> </a:t>
            </a:r>
            <a:r>
              <a:rPr lang="nl-NL" dirty="0" err="1" smtClean="0"/>
              <a:t>securing</a:t>
            </a:r>
            <a:r>
              <a:rPr lang="nl-NL" dirty="0" smtClean="0"/>
              <a:t> </a:t>
            </a:r>
            <a:r>
              <a:rPr lang="nl-NL" dirty="0" err="1" smtClean="0"/>
              <a:t>both</a:t>
            </a:r>
            <a:r>
              <a:rPr lang="nl-NL" dirty="0" smtClean="0"/>
              <a:t> </a:t>
            </a:r>
            <a:r>
              <a:rPr lang="nl-NL" dirty="0" err="1" smtClean="0"/>
              <a:t>indigenous</a:t>
            </a:r>
            <a:r>
              <a:rPr lang="nl-NL" dirty="0" smtClean="0"/>
              <a:t> </a:t>
            </a:r>
            <a:r>
              <a:rPr lang="nl-NL" dirty="0" err="1" smtClean="0"/>
              <a:t>interests</a:t>
            </a:r>
            <a:r>
              <a:rPr lang="nl-NL" dirty="0" smtClean="0"/>
              <a:t> in </a:t>
            </a:r>
            <a:r>
              <a:rPr lang="nl-NL" dirty="0" err="1" smtClean="0"/>
              <a:t>territory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environment,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indigneous</a:t>
            </a:r>
            <a:r>
              <a:rPr lang="nl-NL" dirty="0" smtClean="0"/>
              <a:t> culture, belief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identity</a:t>
            </a:r>
            <a:r>
              <a:rPr lang="nl-NL" dirty="0" smtClean="0"/>
              <a:t>.</a:t>
            </a:r>
            <a:endParaRPr lang="en-US" dirty="0" smtClean="0"/>
          </a:p>
          <a:p>
            <a:pPr marL="0" indent="0">
              <a:buNone/>
            </a:pPr>
            <a:r>
              <a:rPr lang="en-US" i="1" dirty="0" err="1" smtClean="0"/>
              <a:t>Sarayaku</a:t>
            </a:r>
            <a:r>
              <a:rPr lang="en-US" i="1" dirty="0" smtClean="0"/>
              <a:t>:</a:t>
            </a:r>
          </a:p>
          <a:p>
            <a:pPr marL="0" indent="0">
              <a:buNone/>
            </a:pPr>
            <a:r>
              <a:rPr lang="en-US" i="1" dirty="0" smtClean="0"/>
              <a:t>-  </a:t>
            </a:r>
            <a:r>
              <a:rPr lang="en-US" dirty="0" smtClean="0"/>
              <a:t>the right to consultation is protected “precisely in recognition of [indigenous and tribal communities’] rights to their own … cultural identity.”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43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Informed</a:t>
            </a:r>
            <a:r>
              <a:rPr lang="nl-NL" dirty="0" smtClean="0"/>
              <a:t> </a:t>
            </a:r>
            <a:r>
              <a:rPr lang="nl-NL" dirty="0" err="1" smtClean="0"/>
              <a:t>consultation</a:t>
            </a:r>
            <a:r>
              <a:rPr lang="nl-NL" dirty="0" smtClean="0"/>
              <a:t>/consent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06828"/>
            <a:ext cx="10515600" cy="4670135"/>
          </a:xfrm>
        </p:spPr>
        <p:txBody>
          <a:bodyPr>
            <a:normAutofit lnSpcReduction="10000"/>
          </a:bodyPr>
          <a:lstStyle/>
          <a:p>
            <a:r>
              <a:rPr lang="nl-NL" b="1" i="1" dirty="0" err="1" smtClean="0"/>
              <a:t>Saramaka</a:t>
            </a:r>
            <a:r>
              <a:rPr lang="nl-NL" b="1" i="1" dirty="0" smtClean="0"/>
              <a:t>:</a:t>
            </a:r>
            <a:endParaRPr lang="nl-NL" dirty="0" smtClean="0"/>
          </a:p>
          <a:p>
            <a:pPr lvl="1"/>
            <a:r>
              <a:rPr lang="en-US" sz="2800" dirty="0" smtClean="0"/>
              <a:t>Communities </a:t>
            </a:r>
            <a:r>
              <a:rPr lang="en-US" sz="2800" dirty="0"/>
              <a:t>must be provided with information about all environmental and health risks associated with any decision relating to their territory. </a:t>
            </a:r>
            <a:endParaRPr lang="en-US" sz="2800" dirty="0" smtClean="0"/>
          </a:p>
          <a:p>
            <a:pPr lvl="1"/>
            <a:r>
              <a:rPr lang="en-US" sz="2800" dirty="0"/>
              <a:t>S</a:t>
            </a:r>
            <a:r>
              <a:rPr lang="en-US" sz="2800" dirty="0" smtClean="0"/>
              <a:t>tates </a:t>
            </a:r>
            <a:r>
              <a:rPr lang="en-US" sz="2800" dirty="0"/>
              <a:t>are obliged to ensure that a full environmental and social impact </a:t>
            </a:r>
            <a:r>
              <a:rPr lang="en-US" sz="2800" dirty="0" smtClean="0"/>
              <a:t>assessment </a:t>
            </a:r>
            <a:r>
              <a:rPr lang="en-US" sz="2800" dirty="0"/>
              <a:t>is completed and that the results of this assessment are made available to affected communities. </a:t>
            </a:r>
            <a:endParaRPr lang="en-US" sz="2800" dirty="0" smtClean="0"/>
          </a:p>
          <a:p>
            <a:pPr lvl="1"/>
            <a:r>
              <a:rPr lang="en-US" sz="2800" dirty="0" smtClean="0"/>
              <a:t>The assessment must </a:t>
            </a:r>
            <a:r>
              <a:rPr lang="en-US" sz="2800" dirty="0"/>
              <a:t>be done by </a:t>
            </a:r>
            <a:r>
              <a:rPr lang="en-US" sz="2800" b="1" dirty="0" smtClean="0"/>
              <a:t>external, independent experts.</a:t>
            </a:r>
            <a:endParaRPr lang="en-US" dirty="0" smtClean="0"/>
          </a:p>
          <a:p>
            <a:pPr marL="457200" lvl="1" indent="0">
              <a:buNone/>
            </a:pPr>
            <a:r>
              <a:rPr lang="nl-NL" sz="2800" dirty="0" smtClean="0"/>
              <a:t>= </a:t>
            </a:r>
            <a:r>
              <a:rPr lang="nl-NL" sz="2800" dirty="0" err="1" smtClean="0"/>
              <a:t>One</a:t>
            </a:r>
            <a:r>
              <a:rPr lang="nl-NL" sz="2800" dirty="0" smtClean="0"/>
              <a:t>-way approach </a:t>
            </a:r>
            <a:r>
              <a:rPr lang="nl-NL" sz="2800" dirty="0" err="1" smtClean="0"/>
              <a:t>to</a:t>
            </a:r>
            <a:r>
              <a:rPr lang="nl-NL" sz="2800" dirty="0" smtClean="0"/>
              <a:t> ‘</a:t>
            </a:r>
            <a:r>
              <a:rPr lang="nl-NL" sz="2800" dirty="0" err="1" smtClean="0"/>
              <a:t>informed</a:t>
            </a:r>
            <a:r>
              <a:rPr lang="nl-NL" sz="2800" dirty="0" smtClean="0"/>
              <a:t>’ </a:t>
            </a:r>
            <a:r>
              <a:rPr lang="nl-NL" sz="2800" dirty="0" err="1" smtClean="0"/>
              <a:t>consultation</a:t>
            </a:r>
            <a:endParaRPr lang="nl-NL" sz="2800" dirty="0" smtClean="0"/>
          </a:p>
          <a:p>
            <a:pPr marL="457200" lvl="1" indent="0">
              <a:buNone/>
            </a:pPr>
            <a:r>
              <a:rPr lang="en-US" sz="2800" dirty="0" smtClean="0"/>
              <a:t>Describing the world is something technical experts do while indigenous communities only testify to their practices or their cultural beliefs. </a:t>
            </a:r>
          </a:p>
          <a:p>
            <a:pPr marL="457200" lvl="1" indent="0">
              <a:buNone/>
            </a:pP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153565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Indigenous</a:t>
            </a:r>
            <a:r>
              <a:rPr lang="nl-NL" dirty="0" smtClean="0"/>
              <a:t> </a:t>
            </a:r>
            <a:r>
              <a:rPr lang="nl-NL" dirty="0" err="1" smtClean="0"/>
              <a:t>descriptions</a:t>
            </a:r>
            <a:r>
              <a:rPr lang="nl-NL" dirty="0" smtClean="0"/>
              <a:t> of </a:t>
            </a:r>
            <a:r>
              <a:rPr lang="nl-NL" dirty="0" err="1" smtClean="0"/>
              <a:t>the</a:t>
            </a:r>
            <a:r>
              <a:rPr lang="nl-NL" dirty="0" smtClean="0"/>
              <a:t> </a:t>
            </a:r>
            <a:r>
              <a:rPr lang="nl-NL" dirty="0" err="1" smtClean="0"/>
              <a:t>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i="1" dirty="0" err="1" smtClean="0"/>
              <a:t>Sarayaku</a:t>
            </a:r>
            <a:r>
              <a:rPr lang="nl-NL" b="1" i="1" dirty="0" smtClean="0"/>
              <a:t> v Ecuador:</a:t>
            </a:r>
          </a:p>
          <a:p>
            <a:pPr marL="457200" lvl="1" indent="0">
              <a:buNone/>
            </a:pPr>
            <a:r>
              <a:rPr lang="en-GB" i="1" dirty="0"/>
              <a:t>Beneath the ground, </a:t>
            </a:r>
            <a:r>
              <a:rPr lang="en-GB" i="1" dirty="0" err="1"/>
              <a:t>ucupacha</a:t>
            </a:r>
            <a:r>
              <a:rPr lang="en-GB" i="1" dirty="0"/>
              <a:t>, there are people living as they do here. There are beautiful towns down there; there are trees, lakes and mountains. Sometimes you hear doors shutting in the mountains; that is the presence of those that live there… We live in the </a:t>
            </a:r>
            <a:r>
              <a:rPr lang="en-GB" i="1" dirty="0" err="1"/>
              <a:t>caipacha</a:t>
            </a:r>
            <a:r>
              <a:rPr lang="en-GB" i="1" dirty="0"/>
              <a:t>. The powerful and ancient shaman lives in the </a:t>
            </a:r>
            <a:r>
              <a:rPr lang="en-GB" i="1" dirty="0" err="1"/>
              <a:t>jahuapacha</a:t>
            </a:r>
            <a:r>
              <a:rPr lang="en-GB" i="1" dirty="0"/>
              <a:t>. There everything is flat, beautiful … I don’t know how many </a:t>
            </a:r>
            <a:r>
              <a:rPr lang="en-GB" i="1" dirty="0" err="1"/>
              <a:t>pachas</a:t>
            </a:r>
            <a:r>
              <a:rPr lang="en-GB" i="1" dirty="0"/>
              <a:t> there are above, where the clouds are there is a </a:t>
            </a:r>
            <a:r>
              <a:rPr lang="en-GB" i="1" dirty="0" err="1"/>
              <a:t>pacha</a:t>
            </a:r>
            <a:r>
              <a:rPr lang="en-GB" i="1" dirty="0"/>
              <a:t>; where the moon and stars are there is another </a:t>
            </a:r>
            <a:r>
              <a:rPr lang="en-GB" i="1" dirty="0" err="1"/>
              <a:t>pacha</a:t>
            </a:r>
            <a:r>
              <a:rPr lang="en-GB" i="1" dirty="0"/>
              <a:t>; beyond this there is another </a:t>
            </a:r>
            <a:r>
              <a:rPr lang="en-GB" i="1" dirty="0" err="1"/>
              <a:t>pacha</a:t>
            </a:r>
            <a:r>
              <a:rPr lang="en-GB" i="1" dirty="0"/>
              <a:t>, where there are paths made of gold; then this there is another </a:t>
            </a:r>
            <a:r>
              <a:rPr lang="en-GB" i="1" dirty="0" err="1"/>
              <a:t>pacha</a:t>
            </a:r>
            <a:r>
              <a:rPr lang="en-GB" i="1" dirty="0"/>
              <a:t> where I have been, which is a planet of flowers where I saw a beautiful hummingbird that was drinking honey from the flowers. </a:t>
            </a:r>
            <a:endParaRPr lang="en-US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40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On </a:t>
            </a:r>
            <a:r>
              <a:rPr lang="nl-NL" dirty="0" err="1" smtClean="0"/>
              <a:t>silencing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2434"/>
            <a:ext cx="10515600" cy="5190186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/>
              <a:t>Jennifer </a:t>
            </a:r>
            <a:r>
              <a:rPr lang="nl-NL" dirty="0" err="1" smtClean="0"/>
              <a:t>Hornsby</a:t>
            </a:r>
            <a:r>
              <a:rPr lang="nl-NL" dirty="0" smtClean="0"/>
              <a:t>:</a:t>
            </a:r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The </a:t>
            </a:r>
            <a:r>
              <a:rPr lang="en-GB" dirty="0"/>
              <a:t>use of </a:t>
            </a:r>
            <a:r>
              <a:rPr lang="en-GB" dirty="0" smtClean="0"/>
              <a:t>language is </a:t>
            </a:r>
            <a:r>
              <a:rPr lang="en-GB" dirty="0"/>
              <a:t>a social action, “consisting of the production and reception of utterances.” 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We </a:t>
            </a:r>
            <a:r>
              <a:rPr lang="en-GB" dirty="0"/>
              <a:t>need to pay attention to both speaker and audience - the audience needs to recognise what the speaker “is up to”.  </a:t>
            </a:r>
            <a:endParaRPr lang="en-GB" dirty="0" smtClean="0"/>
          </a:p>
          <a:p>
            <a:pPr marL="457200" lvl="1" indent="0">
              <a:buNone/>
            </a:pPr>
            <a:endParaRPr lang="en-GB" dirty="0"/>
          </a:p>
          <a:p>
            <a:pPr marL="457200" lvl="1" indent="0">
              <a:buNone/>
            </a:pPr>
            <a:r>
              <a:rPr lang="en-GB" dirty="0" smtClean="0"/>
              <a:t>Hornsby </a:t>
            </a:r>
            <a:r>
              <a:rPr lang="en-GB" dirty="0"/>
              <a:t>calls this ‘reciprocity’:</a:t>
            </a:r>
            <a:endParaRPr lang="en-US" sz="2000" dirty="0"/>
          </a:p>
          <a:p>
            <a:pPr marL="914400" lvl="2" indent="0">
              <a:buNone/>
            </a:pPr>
            <a:r>
              <a:rPr lang="en-GB" i="1" dirty="0" smtClean="0"/>
              <a:t> An </a:t>
            </a:r>
            <a:r>
              <a:rPr lang="en-GB" i="1" dirty="0"/>
              <a:t>audience who participates reciprocally does not merely </a:t>
            </a:r>
            <a:r>
              <a:rPr lang="en-GB" i="1" dirty="0" smtClean="0"/>
              <a:t>understand </a:t>
            </a:r>
            <a:r>
              <a:rPr lang="en-GB" i="1" dirty="0"/>
              <a:t>the speaker’s words but also, in taking the words as they are meant to be taken, satisfies a condition for the speaker’s having done the communicative thing she intended.  </a:t>
            </a:r>
            <a:endParaRPr lang="en-US" sz="1600" i="1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305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Silenced</a:t>
            </a:r>
            <a:r>
              <a:rPr lang="nl-NL" dirty="0" smtClean="0"/>
              <a:t> </a:t>
            </a:r>
            <a:r>
              <a:rPr lang="nl-NL" dirty="0" err="1" smtClean="0"/>
              <a:t>through</a:t>
            </a:r>
            <a:r>
              <a:rPr lang="nl-NL" dirty="0" smtClean="0"/>
              <a:t> </a:t>
            </a:r>
            <a:r>
              <a:rPr lang="nl-NL" dirty="0" err="1" smtClean="0"/>
              <a:t>consultation</a:t>
            </a:r>
            <a:r>
              <a:rPr lang="nl-NL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Implications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dignity</a:t>
            </a:r>
            <a:endParaRPr lang="nl-NL" dirty="0" smtClean="0"/>
          </a:p>
          <a:p>
            <a:r>
              <a:rPr lang="nl-NL" dirty="0" err="1" smtClean="0"/>
              <a:t>Implications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environmental</a:t>
            </a:r>
            <a:r>
              <a:rPr lang="nl-NL" dirty="0" smtClean="0"/>
              <a:t> </a:t>
            </a:r>
            <a:r>
              <a:rPr lang="nl-NL" dirty="0" err="1" smtClean="0"/>
              <a:t>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66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3231</TotalTime>
  <Words>438</Words>
  <Application>Microsoft Office PowerPoint</Application>
  <PresentationFormat>Widescreen</PresentationFormat>
  <Paragraphs>33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On describing the world – dignity and consultation that silences </vt:lpstr>
      <vt:lpstr>PowerPoint Presentation</vt:lpstr>
      <vt:lpstr>Indigenous communities and the approach of the Inter-American system</vt:lpstr>
      <vt:lpstr>Informed consultation/consent</vt:lpstr>
      <vt:lpstr>Indigenous descriptions of the world</vt:lpstr>
      <vt:lpstr>On silencing</vt:lpstr>
      <vt:lpstr>Silenced through consultation </vt:lpstr>
    </vt:vector>
  </TitlesOfParts>
  <Company>Tilburg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Consultation that silences</dc:title>
  <dc:creator>D.L. Townsend</dc:creator>
  <cp:lastModifiedBy>widener</cp:lastModifiedBy>
  <cp:revision>13</cp:revision>
  <dcterms:created xsi:type="dcterms:W3CDTF">2018-04-08T09:18:54Z</dcterms:created>
  <dcterms:modified xsi:type="dcterms:W3CDTF">2018-04-11T13:41:29Z</dcterms:modified>
</cp:coreProperties>
</file>